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sldIdLst>
    <p:sldId id="256" r:id="rId5"/>
    <p:sldId id="257" r:id="rId6"/>
    <p:sldId id="259" r:id="rId7"/>
    <p:sldId id="258" r:id="rId8"/>
    <p:sldId id="260" r:id="rId9"/>
    <p:sldId id="262" r:id="rId10"/>
    <p:sldId id="261" r:id="rId11"/>
    <p:sldId id="263" r:id="rId12"/>
    <p:sldId id="265" r:id="rId13"/>
    <p:sldId id="266" r:id="rId14"/>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DA2"/>
    <a:srgbClr val="D87A5D"/>
    <a:srgbClr val="6794C7"/>
    <a:srgbClr val="BF9000"/>
    <a:srgbClr val="EBF1F8"/>
    <a:srgbClr val="8B5699"/>
    <a:srgbClr val="2FB455"/>
    <a:srgbClr val="0C4DA3"/>
    <a:srgbClr val="008657"/>
    <a:srgbClr val="0050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90"/>
    <p:restoredTop sz="96327"/>
  </p:normalViewPr>
  <p:slideViewPr>
    <p:cSldViewPr snapToGrid="0">
      <p:cViewPr varScale="1">
        <p:scale>
          <a:sx n="51" d="100"/>
          <a:sy n="51" d="100"/>
        </p:scale>
        <p:origin x="286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7793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6DAEA8-C2D6-2013-8F72-90808243DFF6}"/>
              </a:ext>
            </a:extLst>
          </p:cNvPr>
          <p:cNvSpPr txBox="1"/>
          <p:nvPr userDrawn="1"/>
        </p:nvSpPr>
        <p:spPr>
          <a:xfrm>
            <a:off x="0" y="1701848"/>
            <a:ext cx="7559675" cy="338554"/>
          </a:xfrm>
          <a:prstGeom prst="rect">
            <a:avLst/>
          </a:prstGeom>
          <a:noFill/>
        </p:spPr>
        <p:txBody>
          <a:bodyPr wrap="square" rtlCol="0">
            <a:spAutoFit/>
          </a:bodyPr>
          <a:lstStyle/>
          <a:p>
            <a:pPr algn="ctr"/>
            <a:r>
              <a:rPr lang="en-US" sz="1600" b="1" i="0" u="none" strike="noStrike" kern="1200" dirty="0">
                <a:solidFill>
                  <a:schemeClr val="bg1"/>
                </a:solidFill>
                <a:effectLst/>
                <a:latin typeface="Lato" panose="020F0502020204030203" pitchFamily="34" charset="0"/>
                <a:ea typeface="Lato" panose="020F0502020204030203" pitchFamily="34" charset="0"/>
                <a:cs typeface="Lato" panose="020F0502020204030203" pitchFamily="34" charset="0"/>
              </a:rPr>
              <a:t>Saturday, 31 January 2026</a:t>
            </a:r>
            <a:endParaRPr lang="en-IL" sz="1600" b="1" i="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492159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9B84EF-34CE-889D-EC05-108A1E6B70C2}"/>
              </a:ext>
            </a:extLst>
          </p:cNvPr>
          <p:cNvSpPr/>
          <p:nvPr userDrawn="1"/>
        </p:nvSpPr>
        <p:spPr>
          <a:xfrm>
            <a:off x="-1" y="-1"/>
            <a:ext cx="7559676" cy="106918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 name="TextBox 3">
            <a:extLst>
              <a:ext uri="{FF2B5EF4-FFF2-40B4-BE49-F238E27FC236}">
                <a16:creationId xmlns:a16="http://schemas.microsoft.com/office/drawing/2014/main" id="{9E178F39-F438-7416-075B-76166CD9B0BF}"/>
              </a:ext>
            </a:extLst>
          </p:cNvPr>
          <p:cNvSpPr txBox="1"/>
          <p:nvPr userDrawn="1"/>
        </p:nvSpPr>
        <p:spPr>
          <a:xfrm>
            <a:off x="5270301" y="10082719"/>
            <a:ext cx="2038942" cy="502702"/>
          </a:xfrm>
          <a:prstGeom prst="rect">
            <a:avLst/>
          </a:prstGeom>
          <a:noFill/>
        </p:spPr>
        <p:txBody>
          <a:bodyPr wrap="square" rtlCol="0">
            <a:spAutoFit/>
          </a:bodyPr>
          <a:lstStyle/>
          <a:p>
            <a:pPr algn="ctr">
              <a:lnSpc>
                <a:spcPts val="1600"/>
              </a:lnSpc>
            </a:pPr>
            <a:r>
              <a:rPr lang="en-US" sz="1500" kern="1200" dirty="0">
                <a:solidFill>
                  <a:srgbClr val="008657"/>
                </a:solidFill>
                <a:effectLst/>
                <a:latin typeface="+mn-lt"/>
                <a:ea typeface="+mn-ea"/>
                <a:cs typeface="+mn-cs"/>
              </a:rPr>
              <a:t>Info and Registrations </a:t>
            </a:r>
          </a:p>
          <a:p>
            <a:pPr algn="ctr">
              <a:lnSpc>
                <a:spcPts val="1600"/>
              </a:lnSpc>
            </a:pPr>
            <a:r>
              <a:rPr lang="en-US" sz="1500" b="1" kern="1200" spc="300" dirty="0" err="1">
                <a:solidFill>
                  <a:srgbClr val="008657"/>
                </a:solidFill>
                <a:effectLst/>
                <a:latin typeface="+mn-lt"/>
                <a:ea typeface="+mn-ea"/>
                <a:cs typeface="+mn-cs"/>
              </a:rPr>
              <a:t>esraeurope.org</a:t>
            </a:r>
            <a:endParaRPr lang="en-US" sz="1500" kern="1200" spc="300" dirty="0">
              <a:solidFill>
                <a:srgbClr val="008657"/>
              </a:solidFill>
              <a:effectLst/>
              <a:latin typeface="+mn-lt"/>
              <a:ea typeface="+mn-ea"/>
              <a:cs typeface="+mn-cs"/>
            </a:endParaRPr>
          </a:p>
        </p:txBody>
      </p:sp>
      <p:grpSp>
        <p:nvGrpSpPr>
          <p:cNvPr id="5" name="Group 4">
            <a:extLst>
              <a:ext uri="{FF2B5EF4-FFF2-40B4-BE49-F238E27FC236}">
                <a16:creationId xmlns:a16="http://schemas.microsoft.com/office/drawing/2014/main" id="{6713EAA0-D6AB-E8F5-A121-46A9C1E30DE6}"/>
              </a:ext>
            </a:extLst>
          </p:cNvPr>
          <p:cNvGrpSpPr/>
          <p:nvPr userDrawn="1"/>
        </p:nvGrpSpPr>
        <p:grpSpPr>
          <a:xfrm>
            <a:off x="279227" y="9966037"/>
            <a:ext cx="4385133" cy="585353"/>
            <a:chOff x="251523" y="273780"/>
            <a:chExt cx="6070867" cy="754920"/>
          </a:xfrm>
        </p:grpSpPr>
        <p:pic>
          <p:nvPicPr>
            <p:cNvPr id="6" name="Picture 5" descr="Blue text on a black background&#10;&#10;AI-generated content may be incorrect.">
              <a:extLst>
                <a:ext uri="{FF2B5EF4-FFF2-40B4-BE49-F238E27FC236}">
                  <a16:creationId xmlns:a16="http://schemas.microsoft.com/office/drawing/2014/main" id="{1F4136B4-D523-0585-1C04-EA0798DBD5EF}"/>
                </a:ext>
              </a:extLst>
            </p:cNvPr>
            <p:cNvPicPr>
              <a:picLocks noChangeAspect="1"/>
            </p:cNvPicPr>
            <p:nvPr userDrawn="1"/>
          </p:nvPicPr>
          <p:blipFill>
            <a:blip r:embed="rId2"/>
            <a:stretch>
              <a:fillRect/>
            </a:stretch>
          </p:blipFill>
          <p:spPr>
            <a:xfrm>
              <a:off x="251523" y="273780"/>
              <a:ext cx="2926610" cy="754920"/>
            </a:xfrm>
            <a:prstGeom prst="rect">
              <a:avLst/>
            </a:prstGeom>
          </p:spPr>
        </p:pic>
        <p:grpSp>
          <p:nvGrpSpPr>
            <p:cNvPr id="7" name="Group 6">
              <a:extLst>
                <a:ext uri="{FF2B5EF4-FFF2-40B4-BE49-F238E27FC236}">
                  <a16:creationId xmlns:a16="http://schemas.microsoft.com/office/drawing/2014/main" id="{4BFD3137-E1CB-8E79-DDD8-828800E37BC2}"/>
                </a:ext>
              </a:extLst>
            </p:cNvPr>
            <p:cNvGrpSpPr/>
            <p:nvPr userDrawn="1"/>
          </p:nvGrpSpPr>
          <p:grpSpPr>
            <a:xfrm>
              <a:off x="3375567" y="520858"/>
              <a:ext cx="2946823" cy="499796"/>
              <a:chOff x="3096167" y="482758"/>
              <a:chExt cx="2946823" cy="499796"/>
            </a:xfrm>
          </p:grpSpPr>
          <p:pic>
            <p:nvPicPr>
              <p:cNvPr id="8" name="Picture 7" descr="A close-up of a logo&#10;&#10;AI-generated content may be incorrect.">
                <a:extLst>
                  <a:ext uri="{FF2B5EF4-FFF2-40B4-BE49-F238E27FC236}">
                    <a16:creationId xmlns:a16="http://schemas.microsoft.com/office/drawing/2014/main" id="{9C37F064-E9D9-C6C3-8B4C-0780D078A441}"/>
                  </a:ext>
                </a:extLst>
              </p:cNvPr>
              <p:cNvPicPr>
                <a:picLocks noChangeAspect="1"/>
              </p:cNvPicPr>
              <p:nvPr userDrawn="1"/>
            </p:nvPicPr>
            <p:blipFill>
              <a:blip r:embed="rId3"/>
              <a:stretch>
                <a:fillRect/>
              </a:stretch>
            </p:blipFill>
            <p:spPr>
              <a:xfrm>
                <a:off x="3096167" y="548185"/>
                <a:ext cx="805651" cy="370274"/>
              </a:xfrm>
              <a:prstGeom prst="rect">
                <a:avLst/>
              </a:prstGeom>
            </p:spPr>
          </p:pic>
          <p:pic>
            <p:nvPicPr>
              <p:cNvPr id="9" name="Picture 8" descr="A close-up of a logo&#10;&#10;AI-generated content may be incorrect.">
                <a:extLst>
                  <a:ext uri="{FF2B5EF4-FFF2-40B4-BE49-F238E27FC236}">
                    <a16:creationId xmlns:a16="http://schemas.microsoft.com/office/drawing/2014/main" id="{D3EDF114-76AF-B777-DBAA-806A9C8D7CDA}"/>
                  </a:ext>
                </a:extLst>
              </p:cNvPr>
              <p:cNvPicPr>
                <a:picLocks noChangeAspect="1"/>
              </p:cNvPicPr>
              <p:nvPr userDrawn="1"/>
            </p:nvPicPr>
            <p:blipFill>
              <a:blip r:embed="rId4">
                <a:alphaModFix/>
              </a:blip>
              <a:stretch>
                <a:fillRect/>
              </a:stretch>
            </p:blipFill>
            <p:spPr>
              <a:xfrm>
                <a:off x="4040731" y="499797"/>
                <a:ext cx="479708" cy="479708"/>
              </a:xfrm>
              <a:prstGeom prst="rect">
                <a:avLst/>
              </a:prstGeom>
            </p:spPr>
          </p:pic>
          <p:pic>
            <p:nvPicPr>
              <p:cNvPr id="10" name="Picture 9" descr="A logo with a globe and text&#10;&#10;AI-generated content may be incorrect.">
                <a:extLst>
                  <a:ext uri="{FF2B5EF4-FFF2-40B4-BE49-F238E27FC236}">
                    <a16:creationId xmlns:a16="http://schemas.microsoft.com/office/drawing/2014/main" id="{ADEA82DA-303A-3A3E-B79B-695302259143}"/>
                  </a:ext>
                </a:extLst>
              </p:cNvPr>
              <p:cNvPicPr>
                <a:picLocks noChangeAspect="1"/>
              </p:cNvPicPr>
              <p:nvPr userDrawn="1"/>
            </p:nvPicPr>
            <p:blipFill>
              <a:blip r:embed="rId5"/>
              <a:stretch>
                <a:fillRect/>
              </a:stretch>
            </p:blipFill>
            <p:spPr>
              <a:xfrm>
                <a:off x="4607913" y="482758"/>
                <a:ext cx="865032" cy="499796"/>
              </a:xfrm>
              <a:prstGeom prst="rect">
                <a:avLst/>
              </a:prstGeom>
            </p:spPr>
          </p:pic>
          <p:pic>
            <p:nvPicPr>
              <p:cNvPr id="11" name="Picture 10" descr="A circular emblem with text and symbols&#10;&#10;AI-generated content may be incorrect.">
                <a:extLst>
                  <a:ext uri="{FF2B5EF4-FFF2-40B4-BE49-F238E27FC236}">
                    <a16:creationId xmlns:a16="http://schemas.microsoft.com/office/drawing/2014/main" id="{DB17CB00-EFA2-61CD-A473-6A91C100F5CF}"/>
                  </a:ext>
                </a:extLst>
              </p:cNvPr>
              <p:cNvPicPr>
                <a:picLocks noChangeAspect="1"/>
              </p:cNvPicPr>
              <p:nvPr userDrawn="1"/>
            </p:nvPicPr>
            <p:blipFill>
              <a:blip r:embed="rId6"/>
              <a:stretch>
                <a:fillRect/>
              </a:stretch>
            </p:blipFill>
            <p:spPr>
              <a:xfrm>
                <a:off x="5595362" y="511155"/>
                <a:ext cx="447628" cy="447628"/>
              </a:xfrm>
              <a:prstGeom prst="rect">
                <a:avLst/>
              </a:prstGeom>
            </p:spPr>
          </p:pic>
        </p:grpSp>
      </p:grpSp>
      <p:cxnSp>
        <p:nvCxnSpPr>
          <p:cNvPr id="12" name="Straight Connector 11">
            <a:extLst>
              <a:ext uri="{FF2B5EF4-FFF2-40B4-BE49-F238E27FC236}">
                <a16:creationId xmlns:a16="http://schemas.microsoft.com/office/drawing/2014/main" id="{D72B9F7D-1208-66D8-0681-4215BFE14F8C}"/>
              </a:ext>
            </a:extLst>
          </p:cNvPr>
          <p:cNvCxnSpPr>
            <a:cxnSpLocks/>
          </p:cNvCxnSpPr>
          <p:nvPr userDrawn="1"/>
        </p:nvCxnSpPr>
        <p:spPr>
          <a:xfrm>
            <a:off x="191510" y="9864439"/>
            <a:ext cx="7176654" cy="0"/>
          </a:xfrm>
          <a:prstGeom prst="line">
            <a:avLst/>
          </a:prstGeom>
          <a:ln w="8890">
            <a:solidFill>
              <a:srgbClr val="2FB455"/>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22571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jpg"/><Relationship Id="rId5" Type="http://schemas.openxmlformats.org/officeDocument/2006/relationships/image" Target="../media/image1.jpg"/><Relationship Id="rId10" Type="http://schemas.openxmlformats.org/officeDocument/2006/relationships/image" Target="../media/image6.jpg"/><Relationship Id="rId4" Type="http://schemas.openxmlformats.org/officeDocument/2006/relationships/theme" Target="../theme/theme1.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 close-up of a white cell&#10;&#10;AI-generated content may be incorrect.">
            <a:extLst>
              <a:ext uri="{FF2B5EF4-FFF2-40B4-BE49-F238E27FC236}">
                <a16:creationId xmlns:a16="http://schemas.microsoft.com/office/drawing/2014/main" id="{A3ED9677-972F-519C-5E65-43625931BE27}"/>
              </a:ext>
            </a:extLst>
          </p:cNvPr>
          <p:cNvPicPr>
            <a:picLocks noChangeAspect="1"/>
          </p:cNvPicPr>
          <p:nvPr userDrawn="1"/>
        </p:nvPicPr>
        <p:blipFill>
          <a:blip r:embed="rId5">
            <a:alphaModFix/>
          </a:blip>
          <a:srcRect l="3358" t="32439" r="22150" b="3251"/>
          <a:stretch>
            <a:fillRect/>
          </a:stretch>
        </p:blipFill>
        <p:spPr>
          <a:xfrm>
            <a:off x="3666836" y="0"/>
            <a:ext cx="3892839" cy="3408218"/>
          </a:xfrm>
          <a:prstGeom prst="rect">
            <a:avLst/>
          </a:prstGeom>
        </p:spPr>
      </p:pic>
      <p:sp>
        <p:nvSpPr>
          <p:cNvPr id="10" name="TextBox 9">
            <a:extLst>
              <a:ext uri="{FF2B5EF4-FFF2-40B4-BE49-F238E27FC236}">
                <a16:creationId xmlns:a16="http://schemas.microsoft.com/office/drawing/2014/main" id="{E699AD23-286D-E7BF-EE30-64296BB94853}"/>
              </a:ext>
            </a:extLst>
          </p:cNvPr>
          <p:cNvSpPr txBox="1"/>
          <p:nvPr userDrawn="1"/>
        </p:nvSpPr>
        <p:spPr>
          <a:xfrm>
            <a:off x="0" y="1706137"/>
            <a:ext cx="7559199" cy="338554"/>
          </a:xfrm>
          <a:prstGeom prst="rect">
            <a:avLst/>
          </a:prstGeom>
          <a:noFill/>
        </p:spPr>
        <p:txBody>
          <a:bodyPr wrap="square" rtlCol="0">
            <a:spAutoFit/>
          </a:bodyPr>
          <a:lstStyle/>
          <a:p>
            <a:pPr algn="ctr"/>
            <a:r>
              <a:rPr lang="en-US" sz="1600" b="1" i="0" dirty="0">
                <a:solidFill>
                  <a:schemeClr val="bg1"/>
                </a:solidFill>
                <a:latin typeface="Lato" panose="020F0502020204030203" pitchFamily="34" charset="0"/>
                <a:ea typeface="Lato" panose="020F0502020204030203" pitchFamily="34" charset="0"/>
                <a:cs typeface="Lato" panose="020F0502020204030203" pitchFamily="34" charset="0"/>
              </a:rPr>
              <a:t>Saturday, 27 January 2024 </a:t>
            </a:r>
            <a:endParaRPr lang="en-IL" sz="1600" b="1" i="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2" name="Rectangle 1">
            <a:extLst>
              <a:ext uri="{FF2B5EF4-FFF2-40B4-BE49-F238E27FC236}">
                <a16:creationId xmlns:a16="http://schemas.microsoft.com/office/drawing/2014/main" id="{7DBF2693-4E07-771A-00A5-9A9C48FBD82A}"/>
              </a:ext>
            </a:extLst>
          </p:cNvPr>
          <p:cNvSpPr/>
          <p:nvPr userDrawn="1"/>
        </p:nvSpPr>
        <p:spPr>
          <a:xfrm>
            <a:off x="-1" y="1677416"/>
            <a:ext cx="7559676" cy="368300"/>
          </a:xfrm>
          <a:prstGeom prst="rect">
            <a:avLst/>
          </a:prstGeom>
          <a:solidFill>
            <a:srgbClr val="2FB4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pic>
        <p:nvPicPr>
          <p:cNvPr id="4" name="Picture 3" descr="A black and green squares&#10;&#10;AI-generated content may be incorrect.">
            <a:extLst>
              <a:ext uri="{FF2B5EF4-FFF2-40B4-BE49-F238E27FC236}">
                <a16:creationId xmlns:a16="http://schemas.microsoft.com/office/drawing/2014/main" id="{DD60E4EA-1BB7-9F02-C264-4443D34DB8FF}"/>
              </a:ext>
            </a:extLst>
          </p:cNvPr>
          <p:cNvPicPr>
            <a:picLocks noChangeAspect="1"/>
          </p:cNvPicPr>
          <p:nvPr userDrawn="1"/>
        </p:nvPicPr>
        <p:blipFill>
          <a:blip r:embed="rId6"/>
          <a:stretch>
            <a:fillRect/>
          </a:stretch>
        </p:blipFill>
        <p:spPr>
          <a:xfrm>
            <a:off x="3720811" y="0"/>
            <a:ext cx="3848100" cy="1676400"/>
          </a:xfrm>
          <a:prstGeom prst="rect">
            <a:avLst/>
          </a:prstGeom>
        </p:spPr>
      </p:pic>
      <p:sp>
        <p:nvSpPr>
          <p:cNvPr id="6" name="TextBox 5">
            <a:extLst>
              <a:ext uri="{FF2B5EF4-FFF2-40B4-BE49-F238E27FC236}">
                <a16:creationId xmlns:a16="http://schemas.microsoft.com/office/drawing/2014/main" id="{31F902CE-EA9A-A496-910D-819465766512}"/>
              </a:ext>
            </a:extLst>
          </p:cNvPr>
          <p:cNvSpPr txBox="1"/>
          <p:nvPr userDrawn="1"/>
        </p:nvSpPr>
        <p:spPr>
          <a:xfrm>
            <a:off x="5270301" y="10082719"/>
            <a:ext cx="2038942" cy="502702"/>
          </a:xfrm>
          <a:prstGeom prst="rect">
            <a:avLst/>
          </a:prstGeom>
          <a:noFill/>
        </p:spPr>
        <p:txBody>
          <a:bodyPr wrap="square" rtlCol="0">
            <a:spAutoFit/>
          </a:bodyPr>
          <a:lstStyle/>
          <a:p>
            <a:pPr algn="ctr">
              <a:lnSpc>
                <a:spcPts val="1600"/>
              </a:lnSpc>
            </a:pPr>
            <a:r>
              <a:rPr lang="en-US" sz="1500" kern="1200" dirty="0">
                <a:solidFill>
                  <a:srgbClr val="008657"/>
                </a:solidFill>
                <a:effectLst/>
                <a:latin typeface="+mn-lt"/>
                <a:ea typeface="+mn-ea"/>
                <a:cs typeface="+mn-cs"/>
              </a:rPr>
              <a:t>Info and Registrations </a:t>
            </a:r>
          </a:p>
          <a:p>
            <a:pPr algn="ctr">
              <a:lnSpc>
                <a:spcPts val="1600"/>
              </a:lnSpc>
            </a:pPr>
            <a:r>
              <a:rPr lang="en-US" sz="1500" b="1" kern="1200" spc="300" dirty="0" err="1">
                <a:solidFill>
                  <a:srgbClr val="008657"/>
                </a:solidFill>
                <a:effectLst/>
                <a:latin typeface="+mn-lt"/>
                <a:ea typeface="+mn-ea"/>
                <a:cs typeface="+mn-cs"/>
              </a:rPr>
              <a:t>esraeurope.org</a:t>
            </a:r>
            <a:endParaRPr lang="en-US" sz="1500" kern="1200" spc="300" dirty="0">
              <a:solidFill>
                <a:srgbClr val="008657"/>
              </a:solidFill>
              <a:effectLst/>
              <a:latin typeface="+mn-lt"/>
              <a:ea typeface="+mn-ea"/>
              <a:cs typeface="+mn-cs"/>
            </a:endParaRPr>
          </a:p>
        </p:txBody>
      </p:sp>
      <p:grpSp>
        <p:nvGrpSpPr>
          <p:cNvPr id="7" name="Group 6">
            <a:extLst>
              <a:ext uri="{FF2B5EF4-FFF2-40B4-BE49-F238E27FC236}">
                <a16:creationId xmlns:a16="http://schemas.microsoft.com/office/drawing/2014/main" id="{A1D6874C-AD67-06BA-34DE-1CA7928E066F}"/>
              </a:ext>
            </a:extLst>
          </p:cNvPr>
          <p:cNvGrpSpPr/>
          <p:nvPr userDrawn="1"/>
        </p:nvGrpSpPr>
        <p:grpSpPr>
          <a:xfrm>
            <a:off x="279227" y="9966037"/>
            <a:ext cx="4385133" cy="585353"/>
            <a:chOff x="251523" y="273780"/>
            <a:chExt cx="6070867" cy="754920"/>
          </a:xfrm>
        </p:grpSpPr>
        <p:pic>
          <p:nvPicPr>
            <p:cNvPr id="9" name="Picture 8" descr="Blue text on a black background&#10;&#10;AI-generated content may be incorrect.">
              <a:extLst>
                <a:ext uri="{FF2B5EF4-FFF2-40B4-BE49-F238E27FC236}">
                  <a16:creationId xmlns:a16="http://schemas.microsoft.com/office/drawing/2014/main" id="{806CF739-2432-B033-3015-7A12CDF42F23}"/>
                </a:ext>
              </a:extLst>
            </p:cNvPr>
            <p:cNvPicPr>
              <a:picLocks noChangeAspect="1"/>
            </p:cNvPicPr>
            <p:nvPr userDrawn="1"/>
          </p:nvPicPr>
          <p:blipFill>
            <a:blip r:embed="rId7"/>
            <a:stretch>
              <a:fillRect/>
            </a:stretch>
          </p:blipFill>
          <p:spPr>
            <a:xfrm>
              <a:off x="251523" y="273780"/>
              <a:ext cx="2926610" cy="754920"/>
            </a:xfrm>
            <a:prstGeom prst="rect">
              <a:avLst/>
            </a:prstGeom>
          </p:spPr>
        </p:pic>
        <p:grpSp>
          <p:nvGrpSpPr>
            <p:cNvPr id="11" name="Group 10">
              <a:extLst>
                <a:ext uri="{FF2B5EF4-FFF2-40B4-BE49-F238E27FC236}">
                  <a16:creationId xmlns:a16="http://schemas.microsoft.com/office/drawing/2014/main" id="{D0927F0E-F55C-C2BF-3254-6E19786F64DC}"/>
                </a:ext>
              </a:extLst>
            </p:cNvPr>
            <p:cNvGrpSpPr/>
            <p:nvPr userDrawn="1"/>
          </p:nvGrpSpPr>
          <p:grpSpPr>
            <a:xfrm>
              <a:off x="3375567" y="520858"/>
              <a:ext cx="2946823" cy="499796"/>
              <a:chOff x="3096167" y="482758"/>
              <a:chExt cx="2946823" cy="499796"/>
            </a:xfrm>
          </p:grpSpPr>
          <p:pic>
            <p:nvPicPr>
              <p:cNvPr id="12" name="Picture 11" descr="A close-up of a logo&#10;&#10;AI-generated content may be incorrect.">
                <a:extLst>
                  <a:ext uri="{FF2B5EF4-FFF2-40B4-BE49-F238E27FC236}">
                    <a16:creationId xmlns:a16="http://schemas.microsoft.com/office/drawing/2014/main" id="{AFBE6DE6-6450-9656-EC38-3610C197885B}"/>
                  </a:ext>
                </a:extLst>
              </p:cNvPr>
              <p:cNvPicPr>
                <a:picLocks noChangeAspect="1"/>
              </p:cNvPicPr>
              <p:nvPr userDrawn="1"/>
            </p:nvPicPr>
            <p:blipFill>
              <a:blip r:embed="rId8"/>
              <a:stretch>
                <a:fillRect/>
              </a:stretch>
            </p:blipFill>
            <p:spPr>
              <a:xfrm>
                <a:off x="3096167" y="548185"/>
                <a:ext cx="805651" cy="370274"/>
              </a:xfrm>
              <a:prstGeom prst="rect">
                <a:avLst/>
              </a:prstGeom>
            </p:spPr>
          </p:pic>
          <p:pic>
            <p:nvPicPr>
              <p:cNvPr id="13" name="Picture 12" descr="A close-up of a logo&#10;&#10;AI-generated content may be incorrect.">
                <a:extLst>
                  <a:ext uri="{FF2B5EF4-FFF2-40B4-BE49-F238E27FC236}">
                    <a16:creationId xmlns:a16="http://schemas.microsoft.com/office/drawing/2014/main" id="{F124B6AB-8ECA-1E79-B1D4-A038B4BB67C6}"/>
                  </a:ext>
                </a:extLst>
              </p:cNvPr>
              <p:cNvPicPr>
                <a:picLocks noChangeAspect="1"/>
              </p:cNvPicPr>
              <p:nvPr userDrawn="1"/>
            </p:nvPicPr>
            <p:blipFill>
              <a:blip r:embed="rId9">
                <a:alphaModFix/>
              </a:blip>
              <a:stretch>
                <a:fillRect/>
              </a:stretch>
            </p:blipFill>
            <p:spPr>
              <a:xfrm>
                <a:off x="4040731" y="499797"/>
                <a:ext cx="479708" cy="479708"/>
              </a:xfrm>
              <a:prstGeom prst="rect">
                <a:avLst/>
              </a:prstGeom>
            </p:spPr>
          </p:pic>
          <p:pic>
            <p:nvPicPr>
              <p:cNvPr id="14" name="Picture 13" descr="A logo with a globe and text&#10;&#10;AI-generated content may be incorrect.">
                <a:extLst>
                  <a:ext uri="{FF2B5EF4-FFF2-40B4-BE49-F238E27FC236}">
                    <a16:creationId xmlns:a16="http://schemas.microsoft.com/office/drawing/2014/main" id="{F51DD34C-EE9E-AF44-4480-624C86B9B9C0}"/>
                  </a:ext>
                </a:extLst>
              </p:cNvPr>
              <p:cNvPicPr>
                <a:picLocks noChangeAspect="1"/>
              </p:cNvPicPr>
              <p:nvPr userDrawn="1"/>
            </p:nvPicPr>
            <p:blipFill>
              <a:blip r:embed="rId10"/>
              <a:stretch>
                <a:fillRect/>
              </a:stretch>
            </p:blipFill>
            <p:spPr>
              <a:xfrm>
                <a:off x="4607913" y="482758"/>
                <a:ext cx="865032" cy="499796"/>
              </a:xfrm>
              <a:prstGeom prst="rect">
                <a:avLst/>
              </a:prstGeom>
            </p:spPr>
          </p:pic>
          <p:pic>
            <p:nvPicPr>
              <p:cNvPr id="15" name="Picture 14" descr="A circular emblem with text and symbols&#10;&#10;AI-generated content may be incorrect.">
                <a:extLst>
                  <a:ext uri="{FF2B5EF4-FFF2-40B4-BE49-F238E27FC236}">
                    <a16:creationId xmlns:a16="http://schemas.microsoft.com/office/drawing/2014/main" id="{71E355CE-C284-2D91-7233-92AA68631424}"/>
                  </a:ext>
                </a:extLst>
              </p:cNvPr>
              <p:cNvPicPr>
                <a:picLocks noChangeAspect="1"/>
              </p:cNvPicPr>
              <p:nvPr userDrawn="1"/>
            </p:nvPicPr>
            <p:blipFill>
              <a:blip r:embed="rId11"/>
              <a:stretch>
                <a:fillRect/>
              </a:stretch>
            </p:blipFill>
            <p:spPr>
              <a:xfrm>
                <a:off x="5595362" y="511155"/>
                <a:ext cx="447628" cy="447628"/>
              </a:xfrm>
              <a:prstGeom prst="rect">
                <a:avLst/>
              </a:prstGeom>
            </p:spPr>
          </p:pic>
        </p:grpSp>
      </p:grpSp>
      <p:cxnSp>
        <p:nvCxnSpPr>
          <p:cNvPr id="17" name="Straight Connector 16">
            <a:extLst>
              <a:ext uri="{FF2B5EF4-FFF2-40B4-BE49-F238E27FC236}">
                <a16:creationId xmlns:a16="http://schemas.microsoft.com/office/drawing/2014/main" id="{28D0D2C7-67BE-384B-9B62-6680BC1FB009}"/>
              </a:ext>
            </a:extLst>
          </p:cNvPr>
          <p:cNvCxnSpPr>
            <a:cxnSpLocks/>
          </p:cNvCxnSpPr>
          <p:nvPr userDrawn="1"/>
        </p:nvCxnSpPr>
        <p:spPr>
          <a:xfrm>
            <a:off x="191510" y="9864439"/>
            <a:ext cx="7176654" cy="0"/>
          </a:xfrm>
          <a:prstGeom prst="line">
            <a:avLst/>
          </a:prstGeom>
          <a:ln w="8890">
            <a:solidFill>
              <a:srgbClr val="2FB455"/>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10591296"/>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85" r:id="rId3"/>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6.jpg"/><Relationship Id="rId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image" Target="../media/image9.png"/><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B8FA5A07-FD4D-CD41-54EA-28747DF31978}"/>
              </a:ext>
            </a:extLst>
          </p:cNvPr>
          <p:cNvSpPr/>
          <p:nvPr/>
        </p:nvSpPr>
        <p:spPr>
          <a:xfrm>
            <a:off x="-1" y="-1"/>
            <a:ext cx="7559676" cy="106918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pic>
        <p:nvPicPr>
          <p:cNvPr id="3" name="Picture 2" descr="A close-up of a white cell&#10;&#10;AI-generated content may be incorrect.">
            <a:extLst>
              <a:ext uri="{FF2B5EF4-FFF2-40B4-BE49-F238E27FC236}">
                <a16:creationId xmlns:a16="http://schemas.microsoft.com/office/drawing/2014/main" id="{209DD821-24C6-F2EA-7078-D2AF85642376}"/>
              </a:ext>
            </a:extLst>
          </p:cNvPr>
          <p:cNvPicPr>
            <a:picLocks noChangeAspect="1"/>
          </p:cNvPicPr>
          <p:nvPr/>
        </p:nvPicPr>
        <p:blipFill>
          <a:blip r:embed="rId2">
            <a:alphaModFix/>
          </a:blip>
          <a:srcRect t="10653" r="22150" b="2302"/>
          <a:stretch>
            <a:fillRect/>
          </a:stretch>
        </p:blipFill>
        <p:spPr>
          <a:xfrm>
            <a:off x="1463040" y="2265172"/>
            <a:ext cx="6096635" cy="6912864"/>
          </a:xfrm>
          <a:prstGeom prst="rect">
            <a:avLst/>
          </a:prstGeom>
        </p:spPr>
      </p:pic>
      <p:pic>
        <p:nvPicPr>
          <p:cNvPr id="5" name="Picture 4" descr="A black background with dots and lines&#10;&#10;AI-generated content may be incorrect.">
            <a:extLst>
              <a:ext uri="{FF2B5EF4-FFF2-40B4-BE49-F238E27FC236}">
                <a16:creationId xmlns:a16="http://schemas.microsoft.com/office/drawing/2014/main" id="{57F61F6F-3EF5-8929-EB3A-90F2995DF238}"/>
              </a:ext>
            </a:extLst>
          </p:cNvPr>
          <p:cNvPicPr>
            <a:picLocks noChangeAspect="1"/>
          </p:cNvPicPr>
          <p:nvPr/>
        </p:nvPicPr>
        <p:blipFill>
          <a:blip r:embed="rId3"/>
          <a:stretch>
            <a:fillRect/>
          </a:stretch>
        </p:blipFill>
        <p:spPr>
          <a:xfrm>
            <a:off x="2192241" y="0"/>
            <a:ext cx="5379625" cy="5852160"/>
          </a:xfrm>
          <a:prstGeom prst="rect">
            <a:avLst/>
          </a:prstGeom>
        </p:spPr>
      </p:pic>
      <p:pic>
        <p:nvPicPr>
          <p:cNvPr id="7" name="Picture 6" descr="A map of the world&#10;&#10;AI-generated content may be incorrect.">
            <a:extLst>
              <a:ext uri="{FF2B5EF4-FFF2-40B4-BE49-F238E27FC236}">
                <a16:creationId xmlns:a16="http://schemas.microsoft.com/office/drawing/2014/main" id="{6CEBB454-9E8B-B508-1676-69A84F07C9BC}"/>
              </a:ext>
            </a:extLst>
          </p:cNvPr>
          <p:cNvPicPr>
            <a:picLocks noChangeAspect="1"/>
          </p:cNvPicPr>
          <p:nvPr/>
        </p:nvPicPr>
        <p:blipFill>
          <a:blip r:embed="rId4"/>
          <a:srcRect l="-4756" t="-4728" r="15353" b="-4503"/>
          <a:stretch>
            <a:fillRect/>
          </a:stretch>
        </p:blipFill>
        <p:spPr>
          <a:xfrm>
            <a:off x="3429000" y="1828800"/>
            <a:ext cx="4130675" cy="4797044"/>
          </a:xfrm>
          <a:prstGeom prst="rect">
            <a:avLst/>
          </a:prstGeom>
        </p:spPr>
      </p:pic>
      <p:pic>
        <p:nvPicPr>
          <p:cNvPr id="10" name="Picture 9">
            <a:extLst>
              <a:ext uri="{FF2B5EF4-FFF2-40B4-BE49-F238E27FC236}">
                <a16:creationId xmlns:a16="http://schemas.microsoft.com/office/drawing/2014/main" id="{E5CB175B-1533-F4A7-8177-05DE58D6DFAE}"/>
              </a:ext>
            </a:extLst>
          </p:cNvPr>
          <p:cNvPicPr>
            <a:picLocks noChangeAspect="1"/>
          </p:cNvPicPr>
          <p:nvPr/>
        </p:nvPicPr>
        <p:blipFill>
          <a:blip r:embed="rId5"/>
          <a:srcRect/>
          <a:stretch/>
        </p:blipFill>
        <p:spPr>
          <a:xfrm>
            <a:off x="1587" y="6051518"/>
            <a:ext cx="7556500" cy="2514600"/>
          </a:xfrm>
          <a:prstGeom prst="rect">
            <a:avLst/>
          </a:prstGeom>
        </p:spPr>
      </p:pic>
      <p:pic>
        <p:nvPicPr>
          <p:cNvPr id="24" name="Picture 23" descr="A logo for a world day&#10;&#10;AI-generated content may be incorrect.">
            <a:extLst>
              <a:ext uri="{FF2B5EF4-FFF2-40B4-BE49-F238E27FC236}">
                <a16:creationId xmlns:a16="http://schemas.microsoft.com/office/drawing/2014/main" id="{86DC4ABE-D87B-6738-528A-0E16D3CF0988}"/>
              </a:ext>
            </a:extLst>
          </p:cNvPr>
          <p:cNvPicPr>
            <a:picLocks noChangeAspect="1"/>
          </p:cNvPicPr>
          <p:nvPr/>
        </p:nvPicPr>
        <p:blipFill>
          <a:blip r:embed="rId6"/>
          <a:stretch>
            <a:fillRect/>
          </a:stretch>
        </p:blipFill>
        <p:spPr>
          <a:xfrm>
            <a:off x="161779" y="9690100"/>
            <a:ext cx="2054778" cy="909194"/>
          </a:xfrm>
          <a:prstGeom prst="rect">
            <a:avLst/>
          </a:prstGeom>
        </p:spPr>
      </p:pic>
      <p:sp>
        <p:nvSpPr>
          <p:cNvPr id="28" name="TextBox 27">
            <a:extLst>
              <a:ext uri="{FF2B5EF4-FFF2-40B4-BE49-F238E27FC236}">
                <a16:creationId xmlns:a16="http://schemas.microsoft.com/office/drawing/2014/main" id="{E43E4453-358C-1B06-0BA6-F337DDF7E60A}"/>
              </a:ext>
            </a:extLst>
          </p:cNvPr>
          <p:cNvSpPr txBox="1"/>
          <p:nvPr/>
        </p:nvSpPr>
        <p:spPr>
          <a:xfrm>
            <a:off x="715617" y="1598416"/>
            <a:ext cx="3685998" cy="677108"/>
          </a:xfrm>
          <a:prstGeom prst="rect">
            <a:avLst/>
          </a:prstGeom>
          <a:noFill/>
        </p:spPr>
        <p:txBody>
          <a:bodyPr wrap="square" rtlCol="0">
            <a:spAutoFit/>
          </a:bodyPr>
          <a:lstStyle/>
          <a:p>
            <a:r>
              <a:rPr lang="en-IL" sz="1900" b="0" i="0" dirty="0">
                <a:solidFill>
                  <a:srgbClr val="005092"/>
                </a:solidFill>
                <a:latin typeface="Lato Medium" panose="020F0502020204030203" pitchFamily="34" charset="0"/>
                <a:ea typeface="Lato Medium" panose="020F0502020204030203" pitchFamily="34" charset="0"/>
                <a:cs typeface="Lato Medium" panose="020F0502020204030203" pitchFamily="34" charset="0"/>
              </a:rPr>
              <a:t>Joining Hands for</a:t>
            </a:r>
          </a:p>
          <a:p>
            <a:r>
              <a:rPr lang="en-US" sz="1900" b="0" i="0" dirty="0">
                <a:solidFill>
                  <a:srgbClr val="005092"/>
                </a:solidFill>
                <a:latin typeface="Lato Medium" panose="020F0502020204030203" pitchFamily="34" charset="0"/>
                <a:ea typeface="Lato Medium" panose="020F0502020204030203" pitchFamily="34" charset="0"/>
                <a:cs typeface="Lato Medium" panose="020F0502020204030203" pitchFamily="34" charset="0"/>
              </a:rPr>
              <a:t>a</a:t>
            </a:r>
            <a:r>
              <a:rPr lang="en-IL" sz="1900" b="0" i="0" dirty="0">
                <a:solidFill>
                  <a:srgbClr val="005092"/>
                </a:solidFill>
                <a:latin typeface="Lato Medium" panose="020F0502020204030203" pitchFamily="34" charset="0"/>
                <a:ea typeface="Lato Medium" panose="020F0502020204030203" pitchFamily="34" charset="0"/>
                <a:cs typeface="Lato Medium" panose="020F0502020204030203" pitchFamily="34" charset="0"/>
              </a:rPr>
              <a:t> Pain Free Future Worldwide</a:t>
            </a:r>
          </a:p>
        </p:txBody>
      </p:sp>
      <p:sp>
        <p:nvSpPr>
          <p:cNvPr id="29" name="TextBox 28">
            <a:extLst>
              <a:ext uri="{FF2B5EF4-FFF2-40B4-BE49-F238E27FC236}">
                <a16:creationId xmlns:a16="http://schemas.microsoft.com/office/drawing/2014/main" id="{7EDA58A9-1B2B-C4FB-16C4-5802C0DCDA7C}"/>
              </a:ext>
            </a:extLst>
          </p:cNvPr>
          <p:cNvSpPr txBox="1"/>
          <p:nvPr/>
        </p:nvSpPr>
        <p:spPr>
          <a:xfrm>
            <a:off x="721296" y="2409498"/>
            <a:ext cx="3685998" cy="2144177"/>
          </a:xfrm>
          <a:prstGeom prst="rect">
            <a:avLst/>
          </a:prstGeom>
          <a:noFill/>
        </p:spPr>
        <p:txBody>
          <a:bodyPr wrap="square" rtlCol="0">
            <a:spAutoFit/>
          </a:bodyPr>
          <a:lstStyle/>
          <a:p>
            <a:pPr>
              <a:lnSpc>
                <a:spcPts val="3200"/>
              </a:lnSpc>
            </a:pPr>
            <a:r>
              <a:rPr lang="en-US" sz="2800" b="1" i="0" u="none" strike="noStrike" kern="1200" dirty="0">
                <a:solidFill>
                  <a:schemeClr val="tx1"/>
                </a:solidFill>
                <a:effectLst/>
                <a:latin typeface="Lato" panose="020F0502020204030203" pitchFamily="34" charset="0"/>
                <a:ea typeface="Lato" panose="020F0502020204030203" pitchFamily="34" charset="0"/>
                <a:cs typeface="Lato" panose="020F0502020204030203" pitchFamily="34" charset="0"/>
              </a:rPr>
              <a:t>WORLD DAY </a:t>
            </a:r>
          </a:p>
          <a:p>
            <a:pPr>
              <a:lnSpc>
                <a:spcPts val="3200"/>
              </a:lnSpc>
            </a:pPr>
            <a:r>
              <a:rPr lang="en-US" sz="2800" b="1" i="0" u="none" strike="noStrike" kern="1200" dirty="0">
                <a:solidFill>
                  <a:schemeClr val="tx1"/>
                </a:solidFill>
                <a:effectLst/>
                <a:latin typeface="Lato" panose="020F0502020204030203" pitchFamily="34" charset="0"/>
                <a:ea typeface="Lato" panose="020F0502020204030203" pitchFamily="34" charset="0"/>
                <a:cs typeface="Lato" panose="020F0502020204030203" pitchFamily="34" charset="0"/>
              </a:rPr>
              <a:t>OF REGIONAL ANAESTHESIA &amp; PAIN MEDICINE </a:t>
            </a:r>
          </a:p>
          <a:p>
            <a:pPr>
              <a:lnSpc>
                <a:spcPts val="3200"/>
              </a:lnSpc>
            </a:pPr>
            <a:r>
              <a:rPr lang="en-US" sz="2800" b="0" i="0" u="none" strike="noStrike" kern="12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3</a:t>
            </a:r>
            <a:r>
              <a:rPr lang="en-US" sz="2800" b="0" i="0" u="none" strike="noStrike" kern="1200" baseline="300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rd</a:t>
            </a:r>
            <a:r>
              <a:rPr lang="en-US" sz="2800" b="0" i="0" u="none" strike="noStrike" kern="12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 Edition</a:t>
            </a:r>
            <a:endParaRPr lang="en-IL" sz="2800" b="0" i="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p:txBody>
      </p:sp>
      <p:grpSp>
        <p:nvGrpSpPr>
          <p:cNvPr id="38" name="Group 37">
            <a:extLst>
              <a:ext uri="{FF2B5EF4-FFF2-40B4-BE49-F238E27FC236}">
                <a16:creationId xmlns:a16="http://schemas.microsoft.com/office/drawing/2014/main" id="{B7345539-87B2-117F-6617-496483B97C5D}"/>
              </a:ext>
            </a:extLst>
          </p:cNvPr>
          <p:cNvGrpSpPr/>
          <p:nvPr/>
        </p:nvGrpSpPr>
        <p:grpSpPr>
          <a:xfrm>
            <a:off x="2373479" y="9847701"/>
            <a:ext cx="2931571" cy="654593"/>
            <a:chOff x="2208379" y="9847701"/>
            <a:chExt cx="2931571" cy="654593"/>
          </a:xfrm>
        </p:grpSpPr>
        <p:pic>
          <p:nvPicPr>
            <p:cNvPr id="22" name="Picture 21" descr="A green circle with black symbols&#10;&#10;AI-generated content may be incorrect.">
              <a:extLst>
                <a:ext uri="{FF2B5EF4-FFF2-40B4-BE49-F238E27FC236}">
                  <a16:creationId xmlns:a16="http://schemas.microsoft.com/office/drawing/2014/main" id="{AB379DB2-1F1B-C9C0-280F-FFAE6036918F}"/>
                </a:ext>
              </a:extLst>
            </p:cNvPr>
            <p:cNvPicPr>
              <a:picLocks noChangeAspect="1"/>
            </p:cNvPicPr>
            <p:nvPr userDrawn="1"/>
          </p:nvPicPr>
          <p:blipFill>
            <a:blip r:embed="rId7"/>
            <a:stretch>
              <a:fillRect/>
            </a:stretch>
          </p:blipFill>
          <p:spPr>
            <a:xfrm>
              <a:off x="2299933" y="9847701"/>
              <a:ext cx="1244600" cy="254000"/>
            </a:xfrm>
            <a:prstGeom prst="rect">
              <a:avLst/>
            </a:prstGeom>
          </p:spPr>
        </p:pic>
        <p:sp>
          <p:nvSpPr>
            <p:cNvPr id="30" name="TextBox 29">
              <a:extLst>
                <a:ext uri="{FF2B5EF4-FFF2-40B4-BE49-F238E27FC236}">
                  <a16:creationId xmlns:a16="http://schemas.microsoft.com/office/drawing/2014/main" id="{0EA47353-1852-4C42-8A19-993E5980A7D0}"/>
                </a:ext>
              </a:extLst>
            </p:cNvPr>
            <p:cNvSpPr txBox="1"/>
            <p:nvPr userDrawn="1"/>
          </p:nvSpPr>
          <p:spPr>
            <a:xfrm>
              <a:off x="2208379" y="10142644"/>
              <a:ext cx="2931571" cy="359650"/>
            </a:xfrm>
            <a:prstGeom prst="rect">
              <a:avLst/>
            </a:prstGeom>
            <a:noFill/>
          </p:spPr>
          <p:txBody>
            <a:bodyPr wrap="square" rtlCol="0">
              <a:spAutoFit/>
            </a:bodyPr>
            <a:lstStyle/>
            <a:p>
              <a:pPr>
                <a:lnSpc>
                  <a:spcPts val="1100"/>
                </a:lnSpc>
              </a:pPr>
              <a:r>
                <a:rPr lang="en-US" sz="750" b="1" i="0" kern="1200" dirty="0">
                  <a:solidFill>
                    <a:schemeClr val="tx1"/>
                  </a:solidFill>
                  <a:effectLst/>
                  <a:latin typeface="Lato" panose="020F0502020204030203" pitchFamily="34" charset="0"/>
                  <a:ea typeface="Lato" panose="020F0502020204030203" pitchFamily="34" charset="0"/>
                  <a:cs typeface="Lato" panose="020F0502020204030203" pitchFamily="34" charset="0"/>
                </a:rPr>
                <a:t>ESRA Office: </a:t>
              </a:r>
              <a:r>
                <a:rPr lang="en-US" sz="750" b="0" i="0" kern="12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Rue de </a:t>
              </a:r>
              <a:r>
                <a:rPr lang="en-US" sz="750" b="0" i="0" kern="1200" dirty="0" err="1">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Chantepoulet</a:t>
              </a:r>
              <a:r>
                <a:rPr lang="en-US" sz="750" b="0" i="0" kern="12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 10, 1201 Geneva, Switzerland</a:t>
              </a:r>
            </a:p>
            <a:p>
              <a:pPr>
                <a:lnSpc>
                  <a:spcPts val="1100"/>
                </a:lnSpc>
              </a:pPr>
              <a:r>
                <a:rPr lang="en-US" sz="750" b="0" i="0" kern="12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Email: </a:t>
              </a:r>
              <a:r>
                <a:rPr lang="en-US" sz="750" b="0" i="0" kern="1200" dirty="0" err="1">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office@esraeurope.org</a:t>
              </a:r>
              <a:endParaRPr lang="en-US" sz="750" b="0" i="0" kern="12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endParaRPr>
            </a:p>
          </p:txBody>
        </p:sp>
      </p:grpSp>
      <p:sp>
        <p:nvSpPr>
          <p:cNvPr id="31" name="TextBox 30">
            <a:extLst>
              <a:ext uri="{FF2B5EF4-FFF2-40B4-BE49-F238E27FC236}">
                <a16:creationId xmlns:a16="http://schemas.microsoft.com/office/drawing/2014/main" id="{1C018D0D-4AA4-DBD1-7A39-B1DBF0CF4118}"/>
              </a:ext>
            </a:extLst>
          </p:cNvPr>
          <p:cNvSpPr txBox="1"/>
          <p:nvPr/>
        </p:nvSpPr>
        <p:spPr>
          <a:xfrm>
            <a:off x="5325717" y="9999592"/>
            <a:ext cx="2038942" cy="502702"/>
          </a:xfrm>
          <a:prstGeom prst="rect">
            <a:avLst/>
          </a:prstGeom>
          <a:noFill/>
        </p:spPr>
        <p:txBody>
          <a:bodyPr wrap="square" rtlCol="0">
            <a:spAutoFit/>
          </a:bodyPr>
          <a:lstStyle/>
          <a:p>
            <a:pPr algn="ctr">
              <a:lnSpc>
                <a:spcPts val="1600"/>
              </a:lnSpc>
            </a:pPr>
            <a:r>
              <a:rPr lang="en-US" sz="1500" kern="1200" dirty="0">
                <a:solidFill>
                  <a:srgbClr val="008657"/>
                </a:solidFill>
                <a:effectLst/>
                <a:latin typeface="+mn-lt"/>
                <a:ea typeface="+mn-ea"/>
                <a:cs typeface="+mn-cs"/>
              </a:rPr>
              <a:t>Info and Registrations </a:t>
            </a:r>
          </a:p>
          <a:p>
            <a:pPr algn="ctr">
              <a:lnSpc>
                <a:spcPts val="1600"/>
              </a:lnSpc>
            </a:pPr>
            <a:r>
              <a:rPr lang="en-US" sz="1500" b="1" kern="1200" spc="300" dirty="0" err="1">
                <a:solidFill>
                  <a:srgbClr val="008657"/>
                </a:solidFill>
                <a:effectLst/>
                <a:latin typeface="+mn-lt"/>
                <a:ea typeface="+mn-ea"/>
                <a:cs typeface="+mn-cs"/>
              </a:rPr>
              <a:t>esraeurope.org</a:t>
            </a:r>
            <a:endParaRPr lang="en-US" sz="1500" kern="1200" spc="300" dirty="0">
              <a:solidFill>
                <a:srgbClr val="008657"/>
              </a:solidFill>
              <a:effectLst/>
              <a:latin typeface="+mn-lt"/>
              <a:ea typeface="+mn-ea"/>
              <a:cs typeface="+mn-cs"/>
            </a:endParaRPr>
          </a:p>
        </p:txBody>
      </p:sp>
      <p:sp>
        <p:nvSpPr>
          <p:cNvPr id="35" name="TextBox 34">
            <a:extLst>
              <a:ext uri="{FF2B5EF4-FFF2-40B4-BE49-F238E27FC236}">
                <a16:creationId xmlns:a16="http://schemas.microsoft.com/office/drawing/2014/main" id="{30540D43-C774-8A58-EA5A-08164FED7EE4}"/>
              </a:ext>
            </a:extLst>
          </p:cNvPr>
          <p:cNvSpPr txBox="1"/>
          <p:nvPr/>
        </p:nvSpPr>
        <p:spPr>
          <a:xfrm>
            <a:off x="714887" y="5503300"/>
            <a:ext cx="3052250" cy="369332"/>
          </a:xfrm>
          <a:prstGeom prst="rect">
            <a:avLst/>
          </a:prstGeom>
          <a:noFill/>
        </p:spPr>
        <p:txBody>
          <a:bodyPr wrap="square" rtlCol="0">
            <a:spAutoFit/>
          </a:bodyPr>
          <a:lstStyle/>
          <a:p>
            <a:r>
              <a:rPr lang="en-US" sz="1800" b="1" i="0" u="none" strike="noStrike" kern="1200" dirty="0">
                <a:solidFill>
                  <a:srgbClr val="005092"/>
                </a:solidFill>
                <a:effectLst/>
                <a:latin typeface="Lato" panose="020F0502020204030203" pitchFamily="34" charset="0"/>
                <a:ea typeface="Lato" panose="020F0502020204030203" pitchFamily="34" charset="0"/>
                <a:cs typeface="Lato" panose="020F0502020204030203" pitchFamily="34" charset="0"/>
              </a:rPr>
              <a:t>Saturday, 31 January 2026</a:t>
            </a:r>
            <a:endParaRPr lang="en-IL" sz="1600" b="1" i="0" dirty="0">
              <a:solidFill>
                <a:srgbClr val="005092"/>
              </a:solidFill>
              <a:latin typeface="Lato" panose="020F0502020204030203" pitchFamily="34" charset="0"/>
              <a:ea typeface="Lato" panose="020F0502020204030203" pitchFamily="34" charset="0"/>
              <a:cs typeface="Lato" panose="020F0502020204030203" pitchFamily="34" charset="0"/>
            </a:endParaRPr>
          </a:p>
        </p:txBody>
      </p:sp>
      <p:sp>
        <p:nvSpPr>
          <p:cNvPr id="37" name="TextBox 36">
            <a:extLst>
              <a:ext uri="{FF2B5EF4-FFF2-40B4-BE49-F238E27FC236}">
                <a16:creationId xmlns:a16="http://schemas.microsoft.com/office/drawing/2014/main" id="{C379D604-BA94-CAD9-7ACD-E896C210E8F1}"/>
              </a:ext>
            </a:extLst>
          </p:cNvPr>
          <p:cNvSpPr txBox="1"/>
          <p:nvPr/>
        </p:nvSpPr>
        <p:spPr>
          <a:xfrm>
            <a:off x="1482980" y="8844766"/>
            <a:ext cx="4593713" cy="754053"/>
          </a:xfrm>
          <a:prstGeom prst="rect">
            <a:avLst/>
          </a:prstGeom>
          <a:noFill/>
        </p:spPr>
        <p:txBody>
          <a:bodyPr wrap="square" rtlCol="0">
            <a:spAutoFit/>
          </a:bodyPr>
          <a:lstStyle/>
          <a:p>
            <a:pPr algn="ctr"/>
            <a:r>
              <a:rPr lang="en-US" sz="2300" b="1" i="0" kern="1200" dirty="0">
                <a:solidFill>
                  <a:srgbClr val="005092"/>
                </a:solidFill>
                <a:effectLst/>
                <a:latin typeface="Lato" panose="020F0502020204030203" pitchFamily="34" charset="0"/>
                <a:ea typeface="Lato" panose="020F0502020204030203" pitchFamily="34" charset="0"/>
                <a:cs typeface="Lato" panose="020F0502020204030203" pitchFamily="34" charset="0"/>
              </a:rPr>
              <a:t>Your Local Face-to-Face Meeting</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kern="1200" dirty="0">
                <a:solidFill>
                  <a:srgbClr val="008657"/>
                </a:solidFill>
                <a:effectLst/>
                <a:latin typeface="+mn-lt"/>
                <a:ea typeface="+mn-ea"/>
                <a:cs typeface="+mn-cs"/>
              </a:rPr>
              <a:t>There must be one city around you!</a:t>
            </a:r>
          </a:p>
        </p:txBody>
      </p:sp>
      <p:grpSp>
        <p:nvGrpSpPr>
          <p:cNvPr id="39" name="Group 38">
            <a:extLst>
              <a:ext uri="{FF2B5EF4-FFF2-40B4-BE49-F238E27FC236}">
                <a16:creationId xmlns:a16="http://schemas.microsoft.com/office/drawing/2014/main" id="{792A9274-5B61-EE51-01AD-1A340750379E}"/>
              </a:ext>
            </a:extLst>
          </p:cNvPr>
          <p:cNvGrpSpPr/>
          <p:nvPr/>
        </p:nvGrpSpPr>
        <p:grpSpPr>
          <a:xfrm>
            <a:off x="251523" y="273779"/>
            <a:ext cx="6578469" cy="818041"/>
            <a:chOff x="251523" y="273780"/>
            <a:chExt cx="6070867" cy="754920"/>
          </a:xfrm>
        </p:grpSpPr>
        <p:pic>
          <p:nvPicPr>
            <p:cNvPr id="12" name="Picture 11" descr="Blue text on a black background&#10;&#10;AI-generated content may be incorrect.">
              <a:extLst>
                <a:ext uri="{FF2B5EF4-FFF2-40B4-BE49-F238E27FC236}">
                  <a16:creationId xmlns:a16="http://schemas.microsoft.com/office/drawing/2014/main" id="{50309D1F-8581-C0AB-EF23-E776EE070262}"/>
                </a:ext>
              </a:extLst>
            </p:cNvPr>
            <p:cNvPicPr>
              <a:picLocks noChangeAspect="1"/>
            </p:cNvPicPr>
            <p:nvPr userDrawn="1"/>
          </p:nvPicPr>
          <p:blipFill>
            <a:blip r:embed="rId8"/>
            <a:stretch>
              <a:fillRect/>
            </a:stretch>
          </p:blipFill>
          <p:spPr>
            <a:xfrm>
              <a:off x="251523" y="273780"/>
              <a:ext cx="2926610" cy="754920"/>
            </a:xfrm>
            <a:prstGeom prst="rect">
              <a:avLst/>
            </a:prstGeom>
          </p:spPr>
        </p:pic>
        <p:grpSp>
          <p:nvGrpSpPr>
            <p:cNvPr id="27" name="Group 26">
              <a:extLst>
                <a:ext uri="{FF2B5EF4-FFF2-40B4-BE49-F238E27FC236}">
                  <a16:creationId xmlns:a16="http://schemas.microsoft.com/office/drawing/2014/main" id="{832AEC69-ACE4-87A7-320C-061FE76924DD}"/>
                </a:ext>
              </a:extLst>
            </p:cNvPr>
            <p:cNvGrpSpPr/>
            <p:nvPr userDrawn="1"/>
          </p:nvGrpSpPr>
          <p:grpSpPr>
            <a:xfrm>
              <a:off x="3375567" y="520858"/>
              <a:ext cx="2946823" cy="499796"/>
              <a:chOff x="3096167" y="482758"/>
              <a:chExt cx="2946823" cy="499796"/>
            </a:xfrm>
          </p:grpSpPr>
          <p:pic>
            <p:nvPicPr>
              <p:cNvPr id="14" name="Picture 13" descr="A close-up of a logo&#10;&#10;AI-generated content may be incorrect.">
                <a:extLst>
                  <a:ext uri="{FF2B5EF4-FFF2-40B4-BE49-F238E27FC236}">
                    <a16:creationId xmlns:a16="http://schemas.microsoft.com/office/drawing/2014/main" id="{09CEBA3E-926F-FE07-92B9-7BCED311BB52}"/>
                  </a:ext>
                </a:extLst>
              </p:cNvPr>
              <p:cNvPicPr>
                <a:picLocks noChangeAspect="1"/>
              </p:cNvPicPr>
              <p:nvPr userDrawn="1"/>
            </p:nvPicPr>
            <p:blipFill>
              <a:blip r:embed="rId9"/>
              <a:stretch>
                <a:fillRect/>
              </a:stretch>
            </p:blipFill>
            <p:spPr>
              <a:xfrm>
                <a:off x="3096167" y="548185"/>
                <a:ext cx="805651" cy="370274"/>
              </a:xfrm>
              <a:prstGeom prst="rect">
                <a:avLst/>
              </a:prstGeom>
            </p:spPr>
          </p:pic>
          <p:pic>
            <p:nvPicPr>
              <p:cNvPr id="16" name="Picture 15" descr="A close-up of a logo&#10;&#10;AI-generated content may be incorrect.">
                <a:extLst>
                  <a:ext uri="{FF2B5EF4-FFF2-40B4-BE49-F238E27FC236}">
                    <a16:creationId xmlns:a16="http://schemas.microsoft.com/office/drawing/2014/main" id="{61BAFA19-07E1-438B-3E45-56727B427AF2}"/>
                  </a:ext>
                </a:extLst>
              </p:cNvPr>
              <p:cNvPicPr>
                <a:picLocks noChangeAspect="1"/>
              </p:cNvPicPr>
              <p:nvPr userDrawn="1"/>
            </p:nvPicPr>
            <p:blipFill>
              <a:blip r:embed="rId10">
                <a:alphaModFix/>
              </a:blip>
              <a:stretch>
                <a:fillRect/>
              </a:stretch>
            </p:blipFill>
            <p:spPr>
              <a:xfrm>
                <a:off x="4040731" y="499797"/>
                <a:ext cx="479708" cy="479708"/>
              </a:xfrm>
              <a:prstGeom prst="rect">
                <a:avLst/>
              </a:prstGeom>
            </p:spPr>
          </p:pic>
          <p:pic>
            <p:nvPicPr>
              <p:cNvPr id="18" name="Picture 17" descr="A logo with a globe and text&#10;&#10;AI-generated content may be incorrect.">
                <a:extLst>
                  <a:ext uri="{FF2B5EF4-FFF2-40B4-BE49-F238E27FC236}">
                    <a16:creationId xmlns:a16="http://schemas.microsoft.com/office/drawing/2014/main" id="{A3DD7016-0879-B16E-61F6-67DC7FBDA859}"/>
                  </a:ext>
                </a:extLst>
              </p:cNvPr>
              <p:cNvPicPr>
                <a:picLocks noChangeAspect="1"/>
              </p:cNvPicPr>
              <p:nvPr userDrawn="1"/>
            </p:nvPicPr>
            <p:blipFill>
              <a:blip r:embed="rId11"/>
              <a:stretch>
                <a:fillRect/>
              </a:stretch>
            </p:blipFill>
            <p:spPr>
              <a:xfrm>
                <a:off x="4607913" y="482758"/>
                <a:ext cx="865032" cy="499796"/>
              </a:xfrm>
              <a:prstGeom prst="rect">
                <a:avLst/>
              </a:prstGeom>
            </p:spPr>
          </p:pic>
          <p:pic>
            <p:nvPicPr>
              <p:cNvPr id="20" name="Picture 19" descr="A circular emblem with text and symbols&#10;&#10;AI-generated content may be incorrect.">
                <a:extLst>
                  <a:ext uri="{FF2B5EF4-FFF2-40B4-BE49-F238E27FC236}">
                    <a16:creationId xmlns:a16="http://schemas.microsoft.com/office/drawing/2014/main" id="{27C9DEAC-D9E2-1B9C-74C2-019468A70729}"/>
                  </a:ext>
                </a:extLst>
              </p:cNvPr>
              <p:cNvPicPr>
                <a:picLocks noChangeAspect="1"/>
              </p:cNvPicPr>
              <p:nvPr userDrawn="1"/>
            </p:nvPicPr>
            <p:blipFill>
              <a:blip r:embed="rId12"/>
              <a:stretch>
                <a:fillRect/>
              </a:stretch>
            </p:blipFill>
            <p:spPr>
              <a:xfrm>
                <a:off x="5595362" y="511155"/>
                <a:ext cx="447628" cy="447628"/>
              </a:xfrm>
              <a:prstGeom prst="rect">
                <a:avLst/>
              </a:prstGeom>
            </p:spPr>
          </p:pic>
        </p:grpSp>
      </p:grpSp>
      <p:cxnSp>
        <p:nvCxnSpPr>
          <p:cNvPr id="40" name="Straight Connector 39">
            <a:extLst>
              <a:ext uri="{FF2B5EF4-FFF2-40B4-BE49-F238E27FC236}">
                <a16:creationId xmlns:a16="http://schemas.microsoft.com/office/drawing/2014/main" id="{5AB3A4CA-48B6-1E1D-8607-26618A668FA5}"/>
              </a:ext>
            </a:extLst>
          </p:cNvPr>
          <p:cNvCxnSpPr>
            <a:cxnSpLocks/>
          </p:cNvCxnSpPr>
          <p:nvPr/>
        </p:nvCxnSpPr>
        <p:spPr>
          <a:xfrm>
            <a:off x="191510" y="9646071"/>
            <a:ext cx="7176654" cy="0"/>
          </a:xfrm>
          <a:prstGeom prst="line">
            <a:avLst/>
          </a:prstGeom>
          <a:ln w="8890">
            <a:solidFill>
              <a:srgbClr val="2FB455"/>
            </a:solidFill>
          </a:ln>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16546AA1-4C62-849F-6EB5-F827EF9B0B98}"/>
              </a:ext>
            </a:extLst>
          </p:cNvPr>
          <p:cNvSpPr txBox="1"/>
          <p:nvPr/>
        </p:nvSpPr>
        <p:spPr>
          <a:xfrm>
            <a:off x="716320" y="4540678"/>
            <a:ext cx="4992456" cy="430887"/>
          </a:xfrm>
          <a:prstGeom prst="rect">
            <a:avLst/>
          </a:prstGeom>
          <a:noFill/>
        </p:spPr>
        <p:txBody>
          <a:bodyPr wrap="square" rtlCol="0">
            <a:spAutoFit/>
          </a:bodyPr>
          <a:lstStyle/>
          <a:p>
            <a:r>
              <a:rPr lang="en-IL" sz="2200" b="1" i="0" dirty="0">
                <a:solidFill>
                  <a:srgbClr val="2FB455"/>
                </a:solidFill>
                <a:latin typeface="Lato" panose="020F0502020204030203" pitchFamily="34" charset="0"/>
                <a:ea typeface="Lato" panose="020F0502020204030203" pitchFamily="34" charset="0"/>
                <a:cs typeface="Lato" panose="020F0502020204030203" pitchFamily="34" charset="0"/>
              </a:rPr>
              <a:t>Equity, Access, Relief </a:t>
            </a:r>
          </a:p>
        </p:txBody>
      </p:sp>
    </p:spTree>
    <p:extLst>
      <p:ext uri="{BB962C8B-B14F-4D97-AF65-F5344CB8AC3E}">
        <p14:creationId xmlns:p14="http://schemas.microsoft.com/office/powerpoint/2010/main" val="1033551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A8702C-DCA3-E6A3-DB5B-FAC97BC45D6A}"/>
              </a:ext>
            </a:extLst>
          </p:cNvPr>
          <p:cNvSpPr txBox="1"/>
          <p:nvPr/>
        </p:nvSpPr>
        <p:spPr>
          <a:xfrm>
            <a:off x="0" y="2380301"/>
            <a:ext cx="7559675" cy="446276"/>
          </a:xfrm>
          <a:prstGeom prst="rect">
            <a:avLst/>
          </a:prstGeom>
          <a:noFill/>
        </p:spPr>
        <p:txBody>
          <a:bodyPr wrap="square" rtlCol="0">
            <a:spAutoFit/>
          </a:bodyPr>
          <a:lstStyle/>
          <a:p>
            <a:pPr algn="ctr"/>
            <a:r>
              <a:rPr lang="en-US" sz="2300" b="1" dirty="0">
                <a:solidFill>
                  <a:srgbClr val="0C4DA3"/>
                </a:solidFill>
                <a:effectLst/>
                <a:latin typeface="Lato Black" panose="020F0502020204030203" pitchFamily="34" charset="0"/>
                <a:ea typeface="Lato Black" panose="020F0502020204030203" pitchFamily="34" charset="0"/>
                <a:cs typeface="Lato Black" panose="020F0502020204030203" pitchFamily="34" charset="0"/>
              </a:rPr>
              <a:t>NOTES</a:t>
            </a:r>
          </a:p>
        </p:txBody>
      </p:sp>
      <p:grpSp>
        <p:nvGrpSpPr>
          <p:cNvPr id="22" name="Group 21">
            <a:extLst>
              <a:ext uri="{FF2B5EF4-FFF2-40B4-BE49-F238E27FC236}">
                <a16:creationId xmlns:a16="http://schemas.microsoft.com/office/drawing/2014/main" id="{B366BD29-AD96-1E5C-9575-260FBB20B4F4}"/>
              </a:ext>
            </a:extLst>
          </p:cNvPr>
          <p:cNvGrpSpPr/>
          <p:nvPr/>
        </p:nvGrpSpPr>
        <p:grpSpPr>
          <a:xfrm>
            <a:off x="421393" y="3352801"/>
            <a:ext cx="6716889" cy="5644444"/>
            <a:chOff x="421393" y="3251200"/>
            <a:chExt cx="6716889" cy="5644444"/>
          </a:xfrm>
        </p:grpSpPr>
        <p:cxnSp>
          <p:nvCxnSpPr>
            <p:cNvPr id="4" name="Straight Connector 3">
              <a:extLst>
                <a:ext uri="{FF2B5EF4-FFF2-40B4-BE49-F238E27FC236}">
                  <a16:creationId xmlns:a16="http://schemas.microsoft.com/office/drawing/2014/main" id="{1DB1B4E5-7A3C-63A6-5988-1CD8C5D104D7}"/>
                </a:ext>
              </a:extLst>
            </p:cNvPr>
            <p:cNvCxnSpPr>
              <a:cxnSpLocks/>
            </p:cNvCxnSpPr>
            <p:nvPr/>
          </p:nvCxnSpPr>
          <p:spPr>
            <a:xfrm>
              <a:off x="421393" y="3251200"/>
              <a:ext cx="6716889" cy="0"/>
            </a:xfrm>
            <a:prstGeom prst="line">
              <a:avLst/>
            </a:prstGeom>
            <a:ln w="63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D93CD49-8805-A6A5-2FD0-0344CEED4DCA}"/>
                </a:ext>
              </a:extLst>
            </p:cNvPr>
            <p:cNvCxnSpPr>
              <a:cxnSpLocks/>
            </p:cNvCxnSpPr>
            <p:nvPr/>
          </p:nvCxnSpPr>
          <p:spPr>
            <a:xfrm>
              <a:off x="421393" y="3654375"/>
              <a:ext cx="6716889" cy="0"/>
            </a:xfrm>
            <a:prstGeom prst="line">
              <a:avLst/>
            </a:prstGeom>
            <a:ln w="63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5F628D6-170C-EE85-621D-79B30AFA52DE}"/>
                </a:ext>
              </a:extLst>
            </p:cNvPr>
            <p:cNvCxnSpPr>
              <a:cxnSpLocks/>
            </p:cNvCxnSpPr>
            <p:nvPr/>
          </p:nvCxnSpPr>
          <p:spPr>
            <a:xfrm>
              <a:off x="421393" y="4057550"/>
              <a:ext cx="6716889" cy="0"/>
            </a:xfrm>
            <a:prstGeom prst="line">
              <a:avLst/>
            </a:prstGeom>
            <a:ln w="63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9DD3689-F41D-463F-0FBE-C0461ACF2368}"/>
                </a:ext>
              </a:extLst>
            </p:cNvPr>
            <p:cNvCxnSpPr>
              <a:cxnSpLocks/>
            </p:cNvCxnSpPr>
            <p:nvPr/>
          </p:nvCxnSpPr>
          <p:spPr>
            <a:xfrm>
              <a:off x="421393" y="4460725"/>
              <a:ext cx="6716889" cy="0"/>
            </a:xfrm>
            <a:prstGeom prst="line">
              <a:avLst/>
            </a:prstGeom>
            <a:ln w="63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E122932-6662-0216-35E6-5C72205E2FFE}"/>
                </a:ext>
              </a:extLst>
            </p:cNvPr>
            <p:cNvCxnSpPr>
              <a:cxnSpLocks/>
            </p:cNvCxnSpPr>
            <p:nvPr/>
          </p:nvCxnSpPr>
          <p:spPr>
            <a:xfrm>
              <a:off x="421393" y="4863900"/>
              <a:ext cx="6716889" cy="0"/>
            </a:xfrm>
            <a:prstGeom prst="line">
              <a:avLst/>
            </a:prstGeom>
            <a:ln w="63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9711273-FB3C-204B-9B04-0601552A9492}"/>
                </a:ext>
              </a:extLst>
            </p:cNvPr>
            <p:cNvCxnSpPr>
              <a:cxnSpLocks/>
            </p:cNvCxnSpPr>
            <p:nvPr/>
          </p:nvCxnSpPr>
          <p:spPr>
            <a:xfrm>
              <a:off x="421393" y="5267075"/>
              <a:ext cx="6716889" cy="0"/>
            </a:xfrm>
            <a:prstGeom prst="line">
              <a:avLst/>
            </a:prstGeom>
            <a:ln w="63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86E6BF2-D458-59F9-21F7-B9866535536C}"/>
                </a:ext>
              </a:extLst>
            </p:cNvPr>
            <p:cNvCxnSpPr>
              <a:cxnSpLocks/>
            </p:cNvCxnSpPr>
            <p:nvPr/>
          </p:nvCxnSpPr>
          <p:spPr>
            <a:xfrm>
              <a:off x="421393" y="5670250"/>
              <a:ext cx="6716889" cy="0"/>
            </a:xfrm>
            <a:prstGeom prst="line">
              <a:avLst/>
            </a:prstGeom>
            <a:ln w="63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A6A1246-89DD-4FB2-8C87-D11ECA77F5D3}"/>
                </a:ext>
              </a:extLst>
            </p:cNvPr>
            <p:cNvCxnSpPr>
              <a:cxnSpLocks/>
            </p:cNvCxnSpPr>
            <p:nvPr/>
          </p:nvCxnSpPr>
          <p:spPr>
            <a:xfrm>
              <a:off x="421393" y="6073425"/>
              <a:ext cx="6716889" cy="0"/>
            </a:xfrm>
            <a:prstGeom prst="line">
              <a:avLst/>
            </a:prstGeom>
            <a:ln w="63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65625F2-6D30-B5EE-D984-BFA1663E08B5}"/>
                </a:ext>
              </a:extLst>
            </p:cNvPr>
            <p:cNvCxnSpPr>
              <a:cxnSpLocks/>
            </p:cNvCxnSpPr>
            <p:nvPr/>
          </p:nvCxnSpPr>
          <p:spPr>
            <a:xfrm>
              <a:off x="421393" y="6476600"/>
              <a:ext cx="6716889" cy="0"/>
            </a:xfrm>
            <a:prstGeom prst="line">
              <a:avLst/>
            </a:prstGeom>
            <a:ln w="63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03749D1-87FA-4C4D-32FA-F414ABCBB4B1}"/>
                </a:ext>
              </a:extLst>
            </p:cNvPr>
            <p:cNvCxnSpPr>
              <a:cxnSpLocks/>
            </p:cNvCxnSpPr>
            <p:nvPr/>
          </p:nvCxnSpPr>
          <p:spPr>
            <a:xfrm>
              <a:off x="421393" y="6879775"/>
              <a:ext cx="6716889" cy="0"/>
            </a:xfrm>
            <a:prstGeom prst="line">
              <a:avLst/>
            </a:prstGeom>
            <a:ln w="63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0181997-9A4C-D8B2-F4D9-53E550DF126D}"/>
                </a:ext>
              </a:extLst>
            </p:cNvPr>
            <p:cNvCxnSpPr>
              <a:cxnSpLocks/>
            </p:cNvCxnSpPr>
            <p:nvPr/>
          </p:nvCxnSpPr>
          <p:spPr>
            <a:xfrm>
              <a:off x="421393" y="7282950"/>
              <a:ext cx="6716889" cy="0"/>
            </a:xfrm>
            <a:prstGeom prst="line">
              <a:avLst/>
            </a:prstGeom>
            <a:ln w="63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F100A86-51A2-EE2D-F2D5-3FAE1A144DB0}"/>
                </a:ext>
              </a:extLst>
            </p:cNvPr>
            <p:cNvCxnSpPr>
              <a:cxnSpLocks/>
            </p:cNvCxnSpPr>
            <p:nvPr/>
          </p:nvCxnSpPr>
          <p:spPr>
            <a:xfrm>
              <a:off x="421393" y="7686125"/>
              <a:ext cx="6716889" cy="0"/>
            </a:xfrm>
            <a:prstGeom prst="line">
              <a:avLst/>
            </a:prstGeom>
            <a:ln w="63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D448A6C-9002-29AC-638B-FBC4224F6603}"/>
                </a:ext>
              </a:extLst>
            </p:cNvPr>
            <p:cNvCxnSpPr>
              <a:cxnSpLocks/>
            </p:cNvCxnSpPr>
            <p:nvPr/>
          </p:nvCxnSpPr>
          <p:spPr>
            <a:xfrm>
              <a:off x="421393" y="8089300"/>
              <a:ext cx="6716889" cy="0"/>
            </a:xfrm>
            <a:prstGeom prst="line">
              <a:avLst/>
            </a:prstGeom>
            <a:ln w="63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3CE33DF-4E39-E9A0-0798-55EEAEC5AC99}"/>
                </a:ext>
              </a:extLst>
            </p:cNvPr>
            <p:cNvCxnSpPr>
              <a:cxnSpLocks/>
            </p:cNvCxnSpPr>
            <p:nvPr/>
          </p:nvCxnSpPr>
          <p:spPr>
            <a:xfrm>
              <a:off x="421393" y="8492475"/>
              <a:ext cx="6716889" cy="0"/>
            </a:xfrm>
            <a:prstGeom prst="line">
              <a:avLst/>
            </a:prstGeom>
            <a:ln w="63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A5F2FF0-8EF1-E97D-0B44-3AC5B805F267}"/>
                </a:ext>
              </a:extLst>
            </p:cNvPr>
            <p:cNvCxnSpPr>
              <a:cxnSpLocks/>
            </p:cNvCxnSpPr>
            <p:nvPr/>
          </p:nvCxnSpPr>
          <p:spPr>
            <a:xfrm>
              <a:off x="421393" y="8895644"/>
              <a:ext cx="6716889" cy="0"/>
            </a:xfrm>
            <a:prstGeom prst="line">
              <a:avLst/>
            </a:prstGeom>
            <a:ln w="63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E5861881-8AD6-A7DA-98C1-8BD4577021C6}"/>
              </a:ext>
            </a:extLst>
          </p:cNvPr>
          <p:cNvSpPr txBox="1"/>
          <p:nvPr/>
        </p:nvSpPr>
        <p:spPr>
          <a:xfrm>
            <a:off x="179908" y="216073"/>
            <a:ext cx="4992456" cy="292388"/>
          </a:xfrm>
          <a:prstGeom prst="rect">
            <a:avLst/>
          </a:prstGeom>
          <a:noFill/>
        </p:spPr>
        <p:txBody>
          <a:bodyPr wrap="square" rtlCol="0">
            <a:spAutoFit/>
          </a:bodyPr>
          <a:lstStyle/>
          <a:p>
            <a:r>
              <a:rPr lang="en-IL" sz="1300" b="1" i="0" dirty="0">
                <a:solidFill>
                  <a:srgbClr val="005092"/>
                </a:solidFill>
                <a:latin typeface="Lato" panose="020F0502020204030203" pitchFamily="34" charset="0"/>
                <a:ea typeface="Lato" panose="020F0502020204030203" pitchFamily="34" charset="0"/>
                <a:cs typeface="Lato" panose="020F0502020204030203" pitchFamily="34" charset="0"/>
              </a:rPr>
              <a:t>Joining Hands for </a:t>
            </a:r>
            <a:r>
              <a:rPr lang="en-US" sz="1300" b="1" i="0" dirty="0">
                <a:solidFill>
                  <a:srgbClr val="005092"/>
                </a:solidFill>
                <a:latin typeface="Lato" panose="020F0502020204030203" pitchFamily="34" charset="0"/>
                <a:ea typeface="Lato" panose="020F0502020204030203" pitchFamily="34" charset="0"/>
                <a:cs typeface="Lato" panose="020F0502020204030203" pitchFamily="34" charset="0"/>
              </a:rPr>
              <a:t>a</a:t>
            </a:r>
            <a:r>
              <a:rPr lang="en-IL" sz="1300" b="1" i="0" dirty="0">
                <a:solidFill>
                  <a:srgbClr val="005092"/>
                </a:solidFill>
                <a:latin typeface="Lato" panose="020F0502020204030203" pitchFamily="34" charset="0"/>
                <a:ea typeface="Lato" panose="020F0502020204030203" pitchFamily="34" charset="0"/>
                <a:cs typeface="Lato" panose="020F0502020204030203" pitchFamily="34" charset="0"/>
              </a:rPr>
              <a:t> Pain Free Future Worldwide</a:t>
            </a:r>
          </a:p>
        </p:txBody>
      </p:sp>
      <p:sp>
        <p:nvSpPr>
          <p:cNvPr id="5" name="TextBox 4">
            <a:extLst>
              <a:ext uri="{FF2B5EF4-FFF2-40B4-BE49-F238E27FC236}">
                <a16:creationId xmlns:a16="http://schemas.microsoft.com/office/drawing/2014/main" id="{80E9C76F-6B97-CC97-6604-E9CF7CE69A15}"/>
              </a:ext>
            </a:extLst>
          </p:cNvPr>
          <p:cNvSpPr txBox="1"/>
          <p:nvPr/>
        </p:nvSpPr>
        <p:spPr>
          <a:xfrm>
            <a:off x="191510" y="493864"/>
            <a:ext cx="3685998" cy="877163"/>
          </a:xfrm>
          <a:prstGeom prst="rect">
            <a:avLst/>
          </a:prstGeom>
          <a:noFill/>
        </p:spPr>
        <p:txBody>
          <a:bodyPr wrap="square" rtlCol="0">
            <a:spAutoFit/>
          </a:bodyPr>
          <a:lstStyle/>
          <a:p>
            <a:pPr>
              <a:lnSpc>
                <a:spcPct val="100000"/>
              </a:lnSpc>
            </a:pPr>
            <a:r>
              <a:rPr lang="en-US" sz="1700" b="1" i="0" u="none" strike="noStrike" kern="1200" dirty="0">
                <a:solidFill>
                  <a:schemeClr val="tx1"/>
                </a:solidFill>
                <a:effectLst/>
                <a:latin typeface="Lato" panose="020F0502020204030203" pitchFamily="34" charset="0"/>
                <a:ea typeface="Lato" panose="020F0502020204030203" pitchFamily="34" charset="0"/>
                <a:cs typeface="Lato" panose="020F0502020204030203" pitchFamily="34" charset="0"/>
              </a:rPr>
              <a:t>WORLD DAY OF REGIONAL ANAESTHESIA &amp; PAIN MEDICINE </a:t>
            </a:r>
          </a:p>
          <a:p>
            <a:pPr>
              <a:lnSpc>
                <a:spcPct val="100000"/>
              </a:lnSpc>
            </a:pPr>
            <a:r>
              <a:rPr lang="en-US" sz="1700" b="0" i="0" u="none" strike="noStrike" kern="12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3</a:t>
            </a:r>
            <a:r>
              <a:rPr lang="en-US" sz="1700" b="0" i="0" u="none" strike="noStrike" kern="1200" baseline="300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rd</a:t>
            </a:r>
            <a:r>
              <a:rPr lang="en-US" sz="1700" b="0" i="0" u="none" strike="noStrike" kern="12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 Edition</a:t>
            </a:r>
            <a:endParaRPr lang="en-IL" sz="1700" b="0" i="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6" name="TextBox 5">
            <a:extLst>
              <a:ext uri="{FF2B5EF4-FFF2-40B4-BE49-F238E27FC236}">
                <a16:creationId xmlns:a16="http://schemas.microsoft.com/office/drawing/2014/main" id="{522EC1BC-7EC1-8D78-B5A6-DB975BCF3FEA}"/>
              </a:ext>
            </a:extLst>
          </p:cNvPr>
          <p:cNvSpPr txBox="1"/>
          <p:nvPr/>
        </p:nvSpPr>
        <p:spPr>
          <a:xfrm>
            <a:off x="179908" y="1323513"/>
            <a:ext cx="4992456" cy="307777"/>
          </a:xfrm>
          <a:prstGeom prst="rect">
            <a:avLst/>
          </a:prstGeom>
          <a:noFill/>
        </p:spPr>
        <p:txBody>
          <a:bodyPr wrap="square" rtlCol="0">
            <a:spAutoFit/>
          </a:bodyPr>
          <a:lstStyle/>
          <a:p>
            <a:r>
              <a:rPr lang="en-IL" sz="1400" b="1" i="0" dirty="0">
                <a:solidFill>
                  <a:srgbClr val="2FB455"/>
                </a:solidFill>
                <a:latin typeface="Lato" panose="020F0502020204030203" pitchFamily="34" charset="0"/>
                <a:ea typeface="Lato" panose="020F0502020204030203" pitchFamily="34" charset="0"/>
                <a:cs typeface="Lato" panose="020F0502020204030203" pitchFamily="34" charset="0"/>
              </a:rPr>
              <a:t>Equity, Access, Relief </a:t>
            </a:r>
          </a:p>
        </p:txBody>
      </p:sp>
    </p:spTree>
    <p:extLst>
      <p:ext uri="{BB962C8B-B14F-4D97-AF65-F5344CB8AC3E}">
        <p14:creationId xmlns:p14="http://schemas.microsoft.com/office/powerpoint/2010/main" val="2714008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AF2F7B-4695-0F52-A806-B99FFFFDA2BB}"/>
              </a:ext>
            </a:extLst>
          </p:cNvPr>
          <p:cNvSpPr txBox="1"/>
          <p:nvPr/>
        </p:nvSpPr>
        <p:spPr>
          <a:xfrm>
            <a:off x="396240" y="2220441"/>
            <a:ext cx="6740095" cy="7217360"/>
          </a:xfrm>
          <a:prstGeom prst="rect">
            <a:avLst/>
          </a:prstGeom>
          <a:noFill/>
        </p:spPr>
        <p:txBody>
          <a:bodyPr wrap="square" rtlCol="0">
            <a:spAutoFit/>
          </a:bodyPr>
          <a:lstStyle/>
          <a:p>
            <a:pPr algn="ctr">
              <a:spcBef>
                <a:spcPts val="300"/>
              </a:spcBef>
            </a:pPr>
            <a:r>
              <a:rPr lang="en-US" b="1" dirty="0">
                <a:solidFill>
                  <a:srgbClr val="0C4DA3"/>
                </a:solidFill>
                <a:effectLst/>
                <a:latin typeface="Lato" panose="020F0502020204030203" pitchFamily="34" charset="0"/>
                <a:ea typeface="Lato Black" panose="020F0502020204030203" pitchFamily="34" charset="0"/>
                <a:cs typeface="Lato Black" panose="020F0502020204030203" pitchFamily="34" charset="0"/>
              </a:rPr>
              <a:t>WELCOME MESSAGE</a:t>
            </a:r>
          </a:p>
          <a:p>
            <a:pPr>
              <a:spcBef>
                <a:spcPts val="300"/>
              </a:spcBef>
            </a:pPr>
            <a:endParaRPr lang="en-US" sz="1000" dirty="0">
              <a:solidFill>
                <a:srgbClr val="012247"/>
              </a:solidFill>
              <a:effectLst/>
              <a:latin typeface="Lato" panose="020F0502020204030203" pitchFamily="34" charset="0"/>
              <a:ea typeface="Lato" panose="020F0502020204030203" pitchFamily="34" charset="0"/>
              <a:cs typeface="Lato" panose="020F0502020204030203" pitchFamily="34" charset="0"/>
            </a:endParaRPr>
          </a:p>
          <a:p>
            <a:pPr algn="just">
              <a:spcBef>
                <a:spcPts val="300"/>
              </a:spcBef>
            </a:pPr>
            <a:r>
              <a:rPr lang="en-US" sz="1000" b="1" dirty="0">
                <a:effectLst/>
                <a:latin typeface="Lato" panose="020F0502020204030203" pitchFamily="34" charset="0"/>
                <a:ea typeface="Lato" panose="020F0502020204030203" pitchFamily="34" charset="0"/>
                <a:cs typeface="Lato" panose="020F0502020204030203" pitchFamily="34" charset="0"/>
              </a:rPr>
              <a:t>Dear Colleagues, Dear Friends</a:t>
            </a:r>
          </a:p>
          <a:p>
            <a:pPr algn="just">
              <a:spcBef>
                <a:spcPts val="600"/>
              </a:spcBef>
            </a:pPr>
            <a:r>
              <a:rPr lang="en-GB" sz="1000" b="1" dirty="0">
                <a:latin typeface="Lato" panose="020F0502020204030203" pitchFamily="34" charset="0"/>
              </a:rPr>
              <a:t>Welcome to the  World Day of Regional Anaesthesia and Pain Medicine – 3</a:t>
            </a:r>
            <a:r>
              <a:rPr lang="en-GB" sz="1000" b="1" baseline="30000" dirty="0">
                <a:latin typeface="Lato" panose="020F0502020204030203" pitchFamily="34" charset="0"/>
              </a:rPr>
              <a:t>rd</a:t>
            </a:r>
            <a:r>
              <a:rPr lang="en-GB" sz="1000" b="1" dirty="0">
                <a:latin typeface="Lato" panose="020F0502020204030203" pitchFamily="34" charset="0"/>
              </a:rPr>
              <a:t> Edition.</a:t>
            </a:r>
            <a:endParaRPr lang="el-GR" sz="1000" b="1" dirty="0">
              <a:latin typeface="Lato" panose="020F0502020204030203" pitchFamily="34" charset="0"/>
            </a:endParaRPr>
          </a:p>
          <a:p>
            <a:pPr algn="just">
              <a:spcBef>
                <a:spcPts val="300"/>
              </a:spcBef>
            </a:pPr>
            <a:r>
              <a:rPr lang="en-GB" sz="1000" dirty="0">
                <a:latin typeface="Lato" panose="020F0502020204030203" pitchFamily="34" charset="0"/>
              </a:rPr>
              <a:t>Our 2026 theme is practical and straightforward: Equity, Access, Relief - through Regional Anaesthesia.</a:t>
            </a:r>
            <a:endParaRPr lang="el-GR" sz="1000" dirty="0">
              <a:latin typeface="Lato" panose="020F0502020204030203" pitchFamily="34" charset="0"/>
            </a:endParaRPr>
          </a:p>
          <a:p>
            <a:pPr algn="just">
              <a:spcBef>
                <a:spcPts val="300"/>
              </a:spcBef>
            </a:pPr>
            <a:r>
              <a:rPr lang="en-GB" sz="1000" dirty="0">
                <a:latin typeface="Lato" panose="020F0502020204030203" pitchFamily="34" charset="0"/>
              </a:rPr>
              <a:t>Regional anaesthesia and Pain Medicine represent a global community. Clinicians from every continent have adopted these practices to enhance surgical safety, promote faster recovery, and ensure genuine patient comfort. In recent years, we have witnessed significant growth in this field, including the establishment of more training hubs, increased availability of ultrasound technology, improved safety protocols, and the development of clear pathways that make nerve blocks a routine part of patient care rather than an exception. Now is the time to capitalize on this momentum and secure these advancements for the future.</a:t>
            </a:r>
            <a:endParaRPr lang="el-GR" sz="1000" dirty="0">
              <a:latin typeface="Lato" panose="020F0502020204030203" pitchFamily="34" charset="0"/>
            </a:endParaRPr>
          </a:p>
          <a:p>
            <a:pPr algn="just">
              <a:spcBef>
                <a:spcPts val="300"/>
              </a:spcBef>
            </a:pPr>
            <a:r>
              <a:rPr lang="en-GB" sz="1000" dirty="0">
                <a:latin typeface="Lato" panose="020F0502020204030203" pitchFamily="34" charset="0"/>
              </a:rPr>
              <a:t>This year, our emphasis is on delivering neuraxial and peripheral techniques safely and reliably wherever care is given - from theatres and day-surgery centres to emergency departments, trauma services, maternity units and rural clinics.</a:t>
            </a:r>
            <a:endParaRPr lang="el-GR" sz="1000" dirty="0">
              <a:latin typeface="Lato" panose="020F0502020204030203" pitchFamily="34" charset="0"/>
            </a:endParaRPr>
          </a:p>
          <a:p>
            <a:pPr algn="ctr">
              <a:spcBef>
                <a:spcPts val="300"/>
              </a:spcBef>
            </a:pPr>
            <a:r>
              <a:rPr lang="en-GB" sz="1000" b="1" dirty="0">
                <a:latin typeface="Lato" panose="020F0502020204030203" pitchFamily="34" charset="0"/>
              </a:rPr>
              <a:t>Our 2026 priorities</a:t>
            </a:r>
            <a:endParaRPr lang="el-GR" sz="1000" b="1" dirty="0">
              <a:latin typeface="Lato" panose="020F0502020204030203" pitchFamily="34" charset="0"/>
            </a:endParaRPr>
          </a:p>
          <a:p>
            <a:pPr marL="92075" indent="-92075" algn="just">
              <a:spcBef>
                <a:spcPts val="300"/>
              </a:spcBef>
              <a:buFont typeface="Arial" panose="020B0604020202020204" pitchFamily="34" charset="0"/>
              <a:buChar char="•"/>
            </a:pPr>
            <a:r>
              <a:rPr lang="en-GB" sz="1000" dirty="0">
                <a:latin typeface="Lato" panose="020F0502020204030203" pitchFamily="34" charset="0"/>
              </a:rPr>
              <a:t>Equity: the benefits of Regional anaesthesia and Pain Medicine should not depend on geography, language, or resources.</a:t>
            </a:r>
            <a:endParaRPr lang="el-GR" sz="1000" dirty="0">
              <a:latin typeface="Lato" panose="020F0502020204030203" pitchFamily="34" charset="0"/>
            </a:endParaRPr>
          </a:p>
          <a:p>
            <a:pPr marL="92075" indent="-92075" algn="just">
              <a:spcBef>
                <a:spcPts val="300"/>
              </a:spcBef>
              <a:buFont typeface="Arial" panose="020B0604020202020204" pitchFamily="34" charset="0"/>
              <a:buChar char="•"/>
            </a:pPr>
            <a:r>
              <a:rPr lang="en-GB" sz="1000" dirty="0">
                <a:latin typeface="Lato" panose="020F0502020204030203" pitchFamily="34" charset="0"/>
              </a:rPr>
              <a:t>Access: practical training, supervision and essential kit—from ultrasound to robust landmark techniques—available in every setting.</a:t>
            </a:r>
            <a:endParaRPr lang="el-GR" sz="1000" dirty="0">
              <a:latin typeface="Lato" panose="020F0502020204030203" pitchFamily="34" charset="0"/>
            </a:endParaRPr>
          </a:p>
          <a:p>
            <a:pPr marL="92075" indent="-92075" algn="just">
              <a:spcBef>
                <a:spcPts val="300"/>
              </a:spcBef>
              <a:buFont typeface="Arial" panose="020B0604020202020204" pitchFamily="34" charset="0"/>
              <a:buChar char="•"/>
            </a:pPr>
            <a:r>
              <a:rPr lang="en-GB" sz="1000" dirty="0">
                <a:latin typeface="Lato" panose="020F0502020204030203" pitchFamily="34" charset="0"/>
              </a:rPr>
              <a:t>Relief: timely, procedure-specific blocks that restore comfort, dignity and function.</a:t>
            </a:r>
            <a:endParaRPr lang="el-GR" sz="1000" dirty="0">
              <a:latin typeface="Lato" panose="020F0502020204030203" pitchFamily="34" charset="0"/>
            </a:endParaRPr>
          </a:p>
          <a:p>
            <a:pPr marL="92075" indent="-92075" algn="just">
              <a:spcBef>
                <a:spcPts val="300"/>
              </a:spcBef>
              <a:buFont typeface="Arial" panose="020B0604020202020204" pitchFamily="34" charset="0"/>
              <a:buChar char="•"/>
            </a:pPr>
            <a:r>
              <a:rPr lang="en-GB" sz="1000" dirty="0">
                <a:latin typeface="Lato" panose="020F0502020204030203" pitchFamily="34" charset="0"/>
              </a:rPr>
              <a:t>Together with AFSRA, ASRA Pain Medicine, AOSRA Pain Medicine, LASRA, and national societies worldwide, we will focus on action:</a:t>
            </a:r>
            <a:endParaRPr lang="el-GR" sz="1000" dirty="0">
              <a:latin typeface="Lato" panose="020F0502020204030203" pitchFamily="34" charset="0"/>
            </a:endParaRPr>
          </a:p>
          <a:p>
            <a:pPr marL="92075" indent="-92075" algn="just">
              <a:spcBef>
                <a:spcPts val="300"/>
              </a:spcBef>
              <a:buFont typeface="Arial" panose="020B0604020202020204" pitchFamily="34" charset="0"/>
              <a:buChar char="•"/>
            </a:pPr>
            <a:r>
              <a:rPr lang="en-GB" sz="1000" dirty="0">
                <a:latin typeface="Lato" panose="020F0502020204030203" pitchFamily="34" charset="0"/>
              </a:rPr>
              <a:t>Share and scale what works: open, multilingual teaching resources; simple, safe block pathways; checklists that travel.</a:t>
            </a:r>
            <a:endParaRPr lang="el-GR" sz="1000" dirty="0">
              <a:latin typeface="Lato" panose="020F0502020204030203" pitchFamily="34" charset="0"/>
            </a:endParaRPr>
          </a:p>
          <a:p>
            <a:pPr marL="92075" indent="-92075" algn="just">
              <a:spcBef>
                <a:spcPts val="300"/>
              </a:spcBef>
              <a:buFont typeface="Arial" panose="020B0604020202020204" pitchFamily="34" charset="0"/>
              <a:buChar char="•"/>
            </a:pPr>
            <a:r>
              <a:rPr lang="en-GB" sz="1000" dirty="0">
                <a:latin typeface="Lato" panose="020F0502020204030203" pitchFamily="34" charset="0"/>
              </a:rPr>
              <a:t>Build capacity: mentorship, twinning and hands-on workshops that create local trainers and sustainable services.</a:t>
            </a:r>
            <a:endParaRPr lang="el-GR" sz="1000" dirty="0">
              <a:latin typeface="Lato" panose="020F0502020204030203" pitchFamily="34" charset="0"/>
            </a:endParaRPr>
          </a:p>
          <a:p>
            <a:pPr marL="92075" indent="-92075" algn="just">
              <a:spcBef>
                <a:spcPts val="300"/>
              </a:spcBef>
              <a:buFont typeface="Arial" panose="020B0604020202020204" pitchFamily="34" charset="0"/>
              <a:buChar char="•"/>
            </a:pPr>
            <a:r>
              <a:rPr lang="en-GB" sz="1000" dirty="0">
                <a:latin typeface="Lato" panose="020F0502020204030203" pitchFamily="34" charset="0"/>
              </a:rPr>
              <a:t>Measure what matters: consistent data on access and outcomes so we can learn, improve and advocate effectively.</a:t>
            </a:r>
            <a:endParaRPr lang="el-GR" sz="1000" dirty="0">
              <a:latin typeface="Lato" panose="020F0502020204030203" pitchFamily="34" charset="0"/>
            </a:endParaRPr>
          </a:p>
          <a:p>
            <a:pPr marL="92075" indent="-92075" algn="just">
              <a:spcBef>
                <a:spcPts val="300"/>
              </a:spcBef>
              <a:buFont typeface="Arial" panose="020B0604020202020204" pitchFamily="34" charset="0"/>
              <a:buChar char="•"/>
            </a:pPr>
            <a:r>
              <a:rPr lang="en-GB" sz="1000" dirty="0">
                <a:latin typeface="Lato" panose="020F0502020204030203" pitchFamily="34" charset="0"/>
              </a:rPr>
              <a:t>Support low-resource contexts: adaptable toolkits, essential medicines advocacy, and context-appropriate solutions—not one-size-fits-all.</a:t>
            </a:r>
            <a:endParaRPr lang="el-GR" sz="1000" dirty="0">
              <a:latin typeface="Lato" panose="020F0502020204030203" pitchFamily="34" charset="0"/>
            </a:endParaRPr>
          </a:p>
          <a:p>
            <a:pPr marL="92075" indent="-92075" algn="just">
              <a:spcBef>
                <a:spcPts val="300"/>
              </a:spcBef>
              <a:buFont typeface="Arial" panose="020B0604020202020204" pitchFamily="34" charset="0"/>
              <a:buChar char="•"/>
            </a:pPr>
            <a:r>
              <a:rPr lang="en-GB" sz="1000" dirty="0">
                <a:latin typeface="Lato" panose="020F0502020204030203" pitchFamily="34" charset="0"/>
              </a:rPr>
              <a:t>Strengthen teams: interprofessional training and human factors that make Regional anaesthesia and Pain Medicine reliable in the busy clinical environment, not just in demonstrations.</a:t>
            </a:r>
            <a:endParaRPr lang="el-GR" sz="1000" dirty="0">
              <a:latin typeface="Lato" panose="020F0502020204030203" pitchFamily="34" charset="0"/>
            </a:endParaRPr>
          </a:p>
          <a:p>
            <a:pPr marL="92075" indent="-92075" algn="just">
              <a:spcBef>
                <a:spcPts val="300"/>
              </a:spcBef>
              <a:buFont typeface="Arial" panose="020B0604020202020204" pitchFamily="34" charset="0"/>
              <a:buChar char="•"/>
            </a:pPr>
            <a:r>
              <a:rPr lang="en-GB" sz="1000" dirty="0">
                <a:latin typeface="Lato" panose="020F0502020204030203" pitchFamily="34" charset="0"/>
              </a:rPr>
              <a:t>Think long term: embed Regional anaesthesia and Pain Medicine within perioperative pathways, quality improvement, and environmentally responsible care.</a:t>
            </a:r>
            <a:endParaRPr lang="el-GR" sz="1000" b="1" dirty="0">
              <a:latin typeface="Lato" panose="020F0502020204030203" pitchFamily="34" charset="0"/>
            </a:endParaRPr>
          </a:p>
          <a:p>
            <a:pPr algn="ctr">
              <a:spcBef>
                <a:spcPts val="300"/>
              </a:spcBef>
            </a:pPr>
            <a:r>
              <a:rPr lang="en-GB" sz="1000" b="1" dirty="0">
                <a:latin typeface="Lato" panose="020F0502020204030203" pitchFamily="34" charset="0"/>
              </a:rPr>
              <a:t> How you can help</a:t>
            </a:r>
            <a:endParaRPr lang="el-GR" sz="1000" b="1" dirty="0">
              <a:latin typeface="Lato" panose="020F0502020204030203" pitchFamily="34" charset="0"/>
            </a:endParaRPr>
          </a:p>
          <a:p>
            <a:pPr algn="ctr">
              <a:spcBef>
                <a:spcPts val="300"/>
              </a:spcBef>
            </a:pPr>
            <a:r>
              <a:rPr lang="en-GB" sz="1000" dirty="0">
                <a:latin typeface="Lato" panose="020F0502020204030203" pitchFamily="34" charset="0"/>
              </a:rPr>
              <a:t> Host a hub. Teach a block. Translate a resource. Mentor a team. Share the learning. </a:t>
            </a:r>
            <a:endParaRPr lang="el-GR" sz="1000" dirty="0">
              <a:latin typeface="Lato" panose="020F0502020204030203" pitchFamily="34" charset="0"/>
            </a:endParaRPr>
          </a:p>
          <a:p>
            <a:pPr algn="ctr">
              <a:spcBef>
                <a:spcPts val="300"/>
              </a:spcBef>
            </a:pPr>
            <a:r>
              <a:rPr lang="en-GB" sz="1000" dirty="0">
                <a:latin typeface="Lato" panose="020F0502020204030203" pitchFamily="34" charset="0"/>
              </a:rPr>
              <a:t> Let this third World Day be remembered for its reach and readiness: more first-time sites delivering blocks; more clinicians confident with core techniques; more patients receiving the right block, at the right time, every time.</a:t>
            </a:r>
            <a:endParaRPr lang="el-GR" sz="1000" dirty="0">
              <a:latin typeface="Lato" panose="020F0502020204030203" pitchFamily="34" charset="0"/>
            </a:endParaRPr>
          </a:p>
          <a:p>
            <a:pPr algn="ctr">
              <a:spcBef>
                <a:spcPts val="300"/>
              </a:spcBef>
            </a:pPr>
            <a:r>
              <a:rPr lang="en-GB" sz="1000" dirty="0">
                <a:latin typeface="Lato" panose="020F0502020204030203" pitchFamily="34" charset="0"/>
              </a:rPr>
              <a:t> Thank you for your energy, generosity and commitment.</a:t>
            </a:r>
            <a:endParaRPr lang="el-GR" sz="1000" dirty="0">
              <a:latin typeface="Lato" panose="020F0502020204030203" pitchFamily="34" charset="0"/>
            </a:endParaRPr>
          </a:p>
          <a:p>
            <a:pPr algn="ctr">
              <a:spcBef>
                <a:spcPts val="300"/>
              </a:spcBef>
            </a:pPr>
            <a:r>
              <a:rPr lang="en-GB" sz="1000" dirty="0">
                <a:latin typeface="Lato" panose="020F0502020204030203" pitchFamily="34" charset="0"/>
              </a:rPr>
              <a:t> Equity. Access. Relief. With Regional Anaesthesia and Pain Medicine at the heart.</a:t>
            </a:r>
          </a:p>
          <a:p>
            <a:pPr algn="ctr">
              <a:spcBef>
                <a:spcPts val="300"/>
              </a:spcBef>
            </a:pPr>
            <a:endParaRPr lang="el-GR" sz="1000" dirty="0">
              <a:latin typeface="Lato" panose="020F0502020204030203" pitchFamily="34" charset="0"/>
            </a:endParaRPr>
          </a:p>
          <a:p>
            <a:pPr algn="ctr">
              <a:spcBef>
                <a:spcPts val="300"/>
              </a:spcBef>
            </a:pPr>
            <a:r>
              <a:rPr lang="en-GB" sz="1000" dirty="0">
                <a:latin typeface="Lato" panose="020F0502020204030203" pitchFamily="34" charset="0"/>
              </a:rPr>
              <a:t> On behalf of ESRA, our Sister Societies and organising partners</a:t>
            </a:r>
            <a:endParaRPr lang="el-GR" sz="1000" dirty="0">
              <a:latin typeface="Lato" panose="020F0502020204030203" pitchFamily="34" charset="0"/>
            </a:endParaRPr>
          </a:p>
          <a:p>
            <a:pPr>
              <a:spcBef>
                <a:spcPts val="300"/>
              </a:spcBef>
            </a:pPr>
            <a:endParaRPr lang="en-IL" sz="1000" dirty="0">
              <a:latin typeface="Lato" panose="020F0502020204030203" pitchFamily="34" charset="0"/>
              <a:ea typeface="Lato Light" panose="020F0502020204030203" pitchFamily="34" charset="0"/>
              <a:cs typeface="Lato Light" panose="020F0502020204030203" pitchFamily="34" charset="0"/>
            </a:endParaRPr>
          </a:p>
        </p:txBody>
      </p:sp>
      <p:sp>
        <p:nvSpPr>
          <p:cNvPr id="3" name="TextBox 2">
            <a:extLst>
              <a:ext uri="{FF2B5EF4-FFF2-40B4-BE49-F238E27FC236}">
                <a16:creationId xmlns:a16="http://schemas.microsoft.com/office/drawing/2014/main" id="{1CF497B9-CB4F-13BE-514C-59EE0C0C9B7A}"/>
              </a:ext>
            </a:extLst>
          </p:cNvPr>
          <p:cNvSpPr txBox="1"/>
          <p:nvPr/>
        </p:nvSpPr>
        <p:spPr>
          <a:xfrm>
            <a:off x="579329" y="9216082"/>
            <a:ext cx="1828800" cy="400110"/>
          </a:xfrm>
          <a:prstGeom prst="rect">
            <a:avLst/>
          </a:prstGeom>
          <a:noFill/>
        </p:spPr>
        <p:txBody>
          <a:bodyPr wrap="square" rtlCol="0">
            <a:spAutoFit/>
          </a:bodyPr>
          <a:lstStyle/>
          <a:p>
            <a:pPr algn="ctr"/>
            <a:r>
              <a:rPr lang="en-US" sz="1000" b="1" dirty="0">
                <a:solidFill>
                  <a:srgbClr val="0C4DA3"/>
                </a:solidFill>
                <a:effectLst/>
                <a:latin typeface="Lato" panose="020F0502020204030203" pitchFamily="34" charset="0"/>
                <a:ea typeface="Lato" panose="020F0502020204030203" pitchFamily="34" charset="0"/>
                <a:cs typeface="Lato" panose="020F0502020204030203" pitchFamily="34" charset="0"/>
              </a:rPr>
              <a:t>Eleni </a:t>
            </a:r>
            <a:r>
              <a:rPr lang="en-US" sz="1000" b="1" dirty="0" err="1">
                <a:solidFill>
                  <a:srgbClr val="0C4DA3"/>
                </a:solidFill>
                <a:effectLst/>
                <a:latin typeface="Lato" panose="020F0502020204030203" pitchFamily="34" charset="0"/>
                <a:ea typeface="Lato" panose="020F0502020204030203" pitchFamily="34" charset="0"/>
                <a:cs typeface="Lato" panose="020F0502020204030203" pitchFamily="34" charset="0"/>
              </a:rPr>
              <a:t>Moka</a:t>
            </a:r>
            <a:r>
              <a:rPr lang="en-US" sz="1000" b="1" dirty="0">
                <a:solidFill>
                  <a:srgbClr val="0C4DA3"/>
                </a:solidFill>
                <a:effectLst/>
                <a:latin typeface="Lato" panose="020F0502020204030203" pitchFamily="34" charset="0"/>
                <a:ea typeface="Lato" panose="020F0502020204030203" pitchFamily="34" charset="0"/>
                <a:cs typeface="Lato" panose="020F0502020204030203" pitchFamily="34" charset="0"/>
              </a:rPr>
              <a:t> (Greece)</a:t>
            </a:r>
          </a:p>
          <a:p>
            <a:pPr algn="ctr"/>
            <a:r>
              <a:rPr lang="en-US" sz="1000" dirty="0">
                <a:solidFill>
                  <a:srgbClr val="0C4DA3"/>
                </a:solidFill>
                <a:effectLst/>
                <a:latin typeface="Lato Light" panose="020F0502020204030203" pitchFamily="34" charset="0"/>
                <a:ea typeface="Lato Light" panose="020F0502020204030203" pitchFamily="34" charset="0"/>
                <a:cs typeface="Lato Light" panose="020F0502020204030203" pitchFamily="34" charset="0"/>
              </a:rPr>
              <a:t>ESRA President</a:t>
            </a:r>
          </a:p>
        </p:txBody>
      </p:sp>
      <p:sp>
        <p:nvSpPr>
          <p:cNvPr id="4" name="TextBox 3">
            <a:extLst>
              <a:ext uri="{FF2B5EF4-FFF2-40B4-BE49-F238E27FC236}">
                <a16:creationId xmlns:a16="http://schemas.microsoft.com/office/drawing/2014/main" id="{D5E6230C-E726-0D90-4C56-2A393C0DD38A}"/>
              </a:ext>
            </a:extLst>
          </p:cNvPr>
          <p:cNvSpPr txBox="1"/>
          <p:nvPr/>
        </p:nvSpPr>
        <p:spPr>
          <a:xfrm>
            <a:off x="4638941" y="9216082"/>
            <a:ext cx="2497394" cy="553998"/>
          </a:xfrm>
          <a:prstGeom prst="rect">
            <a:avLst/>
          </a:prstGeom>
          <a:noFill/>
        </p:spPr>
        <p:txBody>
          <a:bodyPr wrap="square" rtlCol="0">
            <a:spAutoFit/>
          </a:bodyPr>
          <a:lstStyle/>
          <a:p>
            <a:pPr algn="ctr"/>
            <a:r>
              <a:rPr lang="en-US" sz="1000" b="1" dirty="0">
                <a:solidFill>
                  <a:srgbClr val="0C4DA3"/>
                </a:solidFill>
                <a:effectLst/>
                <a:latin typeface="Lato" panose="020F0502020204030203" pitchFamily="34" charset="0"/>
                <a:ea typeface="Lato" panose="020F0502020204030203" pitchFamily="34" charset="0"/>
                <a:cs typeface="Lato" panose="020F0502020204030203" pitchFamily="34" charset="0"/>
              </a:rPr>
              <a:t>Nuala Lucas (UK)</a:t>
            </a:r>
          </a:p>
          <a:p>
            <a:pPr algn="ctr"/>
            <a:r>
              <a:rPr lang="en-US" sz="1000" dirty="0">
                <a:solidFill>
                  <a:srgbClr val="0C4DA3"/>
                </a:solidFill>
                <a:effectLst/>
                <a:latin typeface="Lato Light" panose="020F0502020204030203" pitchFamily="34" charset="0"/>
                <a:ea typeface="Lato Light" panose="020F0502020204030203" pitchFamily="34" charset="0"/>
                <a:cs typeface="Lato Light" panose="020F0502020204030203" pitchFamily="34" charset="0"/>
              </a:rPr>
              <a:t>Chair of the Event</a:t>
            </a:r>
          </a:p>
          <a:p>
            <a:pPr algn="ctr"/>
            <a:r>
              <a:rPr lang="en-US" sz="1000" dirty="0">
                <a:solidFill>
                  <a:srgbClr val="0C4DA3"/>
                </a:solidFill>
                <a:effectLst/>
                <a:latin typeface="Lato Light" panose="020F0502020204030203" pitchFamily="34" charset="0"/>
                <a:ea typeface="Lato Light" panose="020F0502020204030203" pitchFamily="34" charset="0"/>
                <a:cs typeface="Lato Light" panose="020F0502020204030203" pitchFamily="34" charset="0"/>
              </a:rPr>
              <a:t>Organizing &amp; Scientific Committee</a:t>
            </a:r>
          </a:p>
        </p:txBody>
      </p:sp>
      <p:sp>
        <p:nvSpPr>
          <p:cNvPr id="5" name="TextBox 4">
            <a:extLst>
              <a:ext uri="{FF2B5EF4-FFF2-40B4-BE49-F238E27FC236}">
                <a16:creationId xmlns:a16="http://schemas.microsoft.com/office/drawing/2014/main" id="{268E467D-0CE1-AA56-BC13-2CD376179541}"/>
              </a:ext>
            </a:extLst>
          </p:cNvPr>
          <p:cNvSpPr txBox="1"/>
          <p:nvPr/>
        </p:nvSpPr>
        <p:spPr>
          <a:xfrm>
            <a:off x="179908" y="216073"/>
            <a:ext cx="4992456" cy="292388"/>
          </a:xfrm>
          <a:prstGeom prst="rect">
            <a:avLst/>
          </a:prstGeom>
          <a:noFill/>
        </p:spPr>
        <p:txBody>
          <a:bodyPr wrap="square" rtlCol="0">
            <a:spAutoFit/>
          </a:bodyPr>
          <a:lstStyle/>
          <a:p>
            <a:r>
              <a:rPr lang="en-IL" sz="1300" b="1" i="0" dirty="0">
                <a:solidFill>
                  <a:srgbClr val="005092"/>
                </a:solidFill>
                <a:latin typeface="Lato" panose="020F0502020204030203" pitchFamily="34" charset="0"/>
                <a:ea typeface="Lato" panose="020F0502020204030203" pitchFamily="34" charset="0"/>
                <a:cs typeface="Lato" panose="020F0502020204030203" pitchFamily="34" charset="0"/>
              </a:rPr>
              <a:t>Joining Hands for </a:t>
            </a:r>
            <a:r>
              <a:rPr lang="en-US" sz="1300" b="1" i="0" dirty="0">
                <a:solidFill>
                  <a:srgbClr val="005092"/>
                </a:solidFill>
                <a:latin typeface="Lato" panose="020F0502020204030203" pitchFamily="34" charset="0"/>
                <a:ea typeface="Lato" panose="020F0502020204030203" pitchFamily="34" charset="0"/>
                <a:cs typeface="Lato" panose="020F0502020204030203" pitchFamily="34" charset="0"/>
              </a:rPr>
              <a:t>a</a:t>
            </a:r>
            <a:r>
              <a:rPr lang="en-IL" sz="1300" b="1" i="0" dirty="0">
                <a:solidFill>
                  <a:srgbClr val="005092"/>
                </a:solidFill>
                <a:latin typeface="Lato" panose="020F0502020204030203" pitchFamily="34" charset="0"/>
                <a:ea typeface="Lato" panose="020F0502020204030203" pitchFamily="34" charset="0"/>
                <a:cs typeface="Lato" panose="020F0502020204030203" pitchFamily="34" charset="0"/>
              </a:rPr>
              <a:t> Pain Free Future Worldwide</a:t>
            </a:r>
          </a:p>
        </p:txBody>
      </p:sp>
      <p:sp>
        <p:nvSpPr>
          <p:cNvPr id="6" name="TextBox 5">
            <a:extLst>
              <a:ext uri="{FF2B5EF4-FFF2-40B4-BE49-F238E27FC236}">
                <a16:creationId xmlns:a16="http://schemas.microsoft.com/office/drawing/2014/main" id="{E70996D2-4559-F638-CE38-60643A36CAC1}"/>
              </a:ext>
            </a:extLst>
          </p:cNvPr>
          <p:cNvSpPr txBox="1"/>
          <p:nvPr/>
        </p:nvSpPr>
        <p:spPr>
          <a:xfrm>
            <a:off x="191510" y="493864"/>
            <a:ext cx="3685998" cy="877163"/>
          </a:xfrm>
          <a:prstGeom prst="rect">
            <a:avLst/>
          </a:prstGeom>
          <a:noFill/>
        </p:spPr>
        <p:txBody>
          <a:bodyPr wrap="square" rtlCol="0">
            <a:spAutoFit/>
          </a:bodyPr>
          <a:lstStyle/>
          <a:p>
            <a:pPr>
              <a:lnSpc>
                <a:spcPct val="100000"/>
              </a:lnSpc>
            </a:pPr>
            <a:r>
              <a:rPr lang="en-US" sz="1700" b="1" i="0" u="none" strike="noStrike" kern="1200" dirty="0">
                <a:solidFill>
                  <a:schemeClr val="tx1"/>
                </a:solidFill>
                <a:effectLst/>
                <a:latin typeface="Lato" panose="020F0502020204030203" pitchFamily="34" charset="0"/>
                <a:ea typeface="Lato" panose="020F0502020204030203" pitchFamily="34" charset="0"/>
                <a:cs typeface="Lato" panose="020F0502020204030203" pitchFamily="34" charset="0"/>
              </a:rPr>
              <a:t>WORLD DAY OF REGIONAL ANAESTHESIA &amp; PAIN MEDICINE </a:t>
            </a:r>
          </a:p>
          <a:p>
            <a:pPr>
              <a:lnSpc>
                <a:spcPct val="100000"/>
              </a:lnSpc>
            </a:pPr>
            <a:r>
              <a:rPr lang="en-US" sz="1700" b="0" i="0" u="none" strike="noStrike" kern="12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3</a:t>
            </a:r>
            <a:r>
              <a:rPr lang="en-US" sz="1700" b="0" i="0" u="none" strike="noStrike" kern="1200" baseline="300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rd</a:t>
            </a:r>
            <a:r>
              <a:rPr lang="en-US" sz="1700" b="0" i="0" u="none" strike="noStrike" kern="12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 Edition</a:t>
            </a:r>
            <a:endParaRPr lang="en-IL" sz="1700" b="0" i="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7" name="TextBox 6">
            <a:extLst>
              <a:ext uri="{FF2B5EF4-FFF2-40B4-BE49-F238E27FC236}">
                <a16:creationId xmlns:a16="http://schemas.microsoft.com/office/drawing/2014/main" id="{20546F07-DD19-D92D-48DC-D37D89DFAFF2}"/>
              </a:ext>
            </a:extLst>
          </p:cNvPr>
          <p:cNvSpPr txBox="1"/>
          <p:nvPr/>
        </p:nvSpPr>
        <p:spPr>
          <a:xfrm>
            <a:off x="179908" y="1323513"/>
            <a:ext cx="4992456" cy="307777"/>
          </a:xfrm>
          <a:prstGeom prst="rect">
            <a:avLst/>
          </a:prstGeom>
          <a:noFill/>
        </p:spPr>
        <p:txBody>
          <a:bodyPr wrap="square" rtlCol="0">
            <a:spAutoFit/>
          </a:bodyPr>
          <a:lstStyle/>
          <a:p>
            <a:r>
              <a:rPr lang="en-IL" sz="1400" b="1" i="0" dirty="0">
                <a:solidFill>
                  <a:srgbClr val="2FB455"/>
                </a:solidFill>
                <a:latin typeface="Lato" panose="020F0502020204030203" pitchFamily="34" charset="0"/>
                <a:ea typeface="Lato" panose="020F0502020204030203" pitchFamily="34" charset="0"/>
                <a:cs typeface="Lato" panose="020F0502020204030203" pitchFamily="34" charset="0"/>
              </a:rPr>
              <a:t>Equity, Access, Relief </a:t>
            </a:r>
          </a:p>
        </p:txBody>
      </p:sp>
    </p:spTree>
    <p:extLst>
      <p:ext uri="{BB962C8B-B14F-4D97-AF65-F5344CB8AC3E}">
        <p14:creationId xmlns:p14="http://schemas.microsoft.com/office/powerpoint/2010/main" val="787094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black background with blue lines and dots&#10;&#10;Description automatically generated">
            <a:extLst>
              <a:ext uri="{FF2B5EF4-FFF2-40B4-BE49-F238E27FC236}">
                <a16:creationId xmlns:a16="http://schemas.microsoft.com/office/drawing/2014/main" id="{69126FCD-732A-932C-3B1A-C6DB27DAE8F2}"/>
              </a:ext>
            </a:extLst>
          </p:cNvPr>
          <p:cNvPicPr>
            <a:picLocks noChangeAspect="1"/>
          </p:cNvPicPr>
          <p:nvPr/>
        </p:nvPicPr>
        <p:blipFill rotWithShape="1">
          <a:blip r:embed="rId2"/>
          <a:srcRect l="14201" r="7850" b="12856"/>
          <a:stretch/>
        </p:blipFill>
        <p:spPr>
          <a:xfrm>
            <a:off x="0" y="3216849"/>
            <a:ext cx="7559675" cy="6130352"/>
          </a:xfrm>
          <a:prstGeom prst="rect">
            <a:avLst/>
          </a:prstGeom>
        </p:spPr>
      </p:pic>
      <p:sp>
        <p:nvSpPr>
          <p:cNvPr id="2" name="TextBox 1">
            <a:extLst>
              <a:ext uri="{FF2B5EF4-FFF2-40B4-BE49-F238E27FC236}">
                <a16:creationId xmlns:a16="http://schemas.microsoft.com/office/drawing/2014/main" id="{6AAF2F7B-4695-0F52-A806-B99FFFFDA2BB}"/>
              </a:ext>
            </a:extLst>
          </p:cNvPr>
          <p:cNvSpPr txBox="1"/>
          <p:nvPr/>
        </p:nvSpPr>
        <p:spPr>
          <a:xfrm>
            <a:off x="722789" y="2487337"/>
            <a:ext cx="6256778" cy="492443"/>
          </a:xfrm>
          <a:prstGeom prst="rect">
            <a:avLst/>
          </a:prstGeom>
          <a:noFill/>
        </p:spPr>
        <p:txBody>
          <a:bodyPr wrap="square" rtlCol="0">
            <a:spAutoFit/>
          </a:bodyPr>
          <a:lstStyle/>
          <a:p>
            <a:pPr algn="ctr"/>
            <a:r>
              <a:rPr lang="en-US" sz="2600" b="1" dirty="0">
                <a:solidFill>
                  <a:srgbClr val="014DA2"/>
                </a:solidFill>
                <a:effectLst/>
                <a:latin typeface="Lato" panose="020F0502020204030203" pitchFamily="34" charset="0"/>
                <a:ea typeface="Lato" panose="020F0502020204030203" pitchFamily="34" charset="0"/>
                <a:cs typeface="Lato" panose="020F0502020204030203" pitchFamily="34" charset="0"/>
              </a:rPr>
              <a:t>Your Local Face-to-Face Meeting!</a:t>
            </a:r>
          </a:p>
        </p:txBody>
      </p:sp>
      <p:sp>
        <p:nvSpPr>
          <p:cNvPr id="3" name="TextBox 2">
            <a:extLst>
              <a:ext uri="{FF2B5EF4-FFF2-40B4-BE49-F238E27FC236}">
                <a16:creationId xmlns:a16="http://schemas.microsoft.com/office/drawing/2014/main" id="{38C16DD7-1880-0622-E784-677B771BD942}"/>
              </a:ext>
            </a:extLst>
          </p:cNvPr>
          <p:cNvSpPr txBox="1"/>
          <p:nvPr/>
        </p:nvSpPr>
        <p:spPr>
          <a:xfrm>
            <a:off x="812800" y="3296353"/>
            <a:ext cx="4267200" cy="312393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dirty="0">
                <a:solidFill>
                  <a:srgbClr val="014DA2"/>
                </a:solidFill>
                <a:effectLst/>
                <a:latin typeface="Lato" panose="020F0502020204030203" pitchFamily="34" charset="0"/>
                <a:ea typeface="Lato" panose="020F0502020204030203" pitchFamily="34" charset="0"/>
                <a:cs typeface="Lato" panose="020F0502020204030203" pitchFamily="34" charset="0"/>
              </a:rPr>
              <a:t>AFRICA …</a:t>
            </a:r>
          </a:p>
          <a:p>
            <a:pPr marL="285750" indent="-285750">
              <a:spcBef>
                <a:spcPts val="600"/>
              </a:spcBef>
              <a:buFont typeface="Arial" panose="020B0604020202020204" pitchFamily="34" charset="0"/>
              <a:buChar char="•"/>
            </a:pPr>
            <a:r>
              <a:rPr lang="en-US" dirty="0">
                <a:solidFill>
                  <a:srgbClr val="014DA2"/>
                </a:solidFill>
                <a:effectLst/>
                <a:latin typeface="Lato" panose="020F0502020204030203" pitchFamily="34" charset="0"/>
                <a:ea typeface="Lato" panose="020F0502020204030203" pitchFamily="34" charset="0"/>
                <a:cs typeface="Lato" panose="020F0502020204030203" pitchFamily="34" charset="0"/>
              </a:rPr>
              <a:t>ASIA ...</a:t>
            </a:r>
          </a:p>
          <a:p>
            <a:pPr marL="285750" indent="-285750">
              <a:spcBef>
                <a:spcPts val="600"/>
              </a:spcBef>
              <a:buFont typeface="Arial" panose="020B0604020202020204" pitchFamily="34" charset="0"/>
              <a:buChar char="•"/>
            </a:pPr>
            <a:r>
              <a:rPr lang="en-US" dirty="0">
                <a:solidFill>
                  <a:srgbClr val="014DA2"/>
                </a:solidFill>
                <a:effectLst/>
                <a:latin typeface="Lato" panose="020F0502020204030203" pitchFamily="34" charset="0"/>
                <a:ea typeface="Lato" panose="020F0502020204030203" pitchFamily="34" charset="0"/>
                <a:cs typeface="Lato" panose="020F0502020204030203" pitchFamily="34" charset="0"/>
              </a:rPr>
              <a:t>AUSTRALIA &amp; NEW ZEALAND ...</a:t>
            </a:r>
          </a:p>
          <a:p>
            <a:pPr marL="285750" indent="-285750">
              <a:spcBef>
                <a:spcPts val="600"/>
              </a:spcBef>
              <a:buFont typeface="Arial" panose="020B0604020202020204" pitchFamily="34" charset="0"/>
              <a:buChar char="•"/>
            </a:pPr>
            <a:r>
              <a:rPr lang="en-US" dirty="0">
                <a:solidFill>
                  <a:srgbClr val="014DA2"/>
                </a:solidFill>
                <a:effectLst/>
                <a:latin typeface="Lato" panose="020F0502020204030203" pitchFamily="34" charset="0"/>
                <a:ea typeface="Lato" panose="020F0502020204030203" pitchFamily="34" charset="0"/>
                <a:cs typeface="Lato" panose="020F0502020204030203" pitchFamily="34" charset="0"/>
              </a:rPr>
              <a:t>CANADA</a:t>
            </a:r>
          </a:p>
          <a:p>
            <a:pPr marL="285750" indent="-285750">
              <a:spcBef>
                <a:spcPts val="600"/>
              </a:spcBef>
              <a:buFont typeface="Arial" panose="020B0604020202020204" pitchFamily="34" charset="0"/>
              <a:buChar char="•"/>
            </a:pPr>
            <a:r>
              <a:rPr lang="en-US" dirty="0">
                <a:solidFill>
                  <a:srgbClr val="014DA2"/>
                </a:solidFill>
                <a:effectLst/>
                <a:latin typeface="Lato" panose="020F0502020204030203" pitchFamily="34" charset="0"/>
                <a:ea typeface="Lato" panose="020F0502020204030203" pitchFamily="34" charset="0"/>
                <a:cs typeface="Lato" panose="020F0502020204030203" pitchFamily="34" charset="0"/>
              </a:rPr>
              <a:t>EUROPE ...</a:t>
            </a:r>
          </a:p>
          <a:p>
            <a:pPr marL="285750" indent="-285750">
              <a:spcBef>
                <a:spcPts val="600"/>
              </a:spcBef>
              <a:buFont typeface="Arial" panose="020B0604020202020204" pitchFamily="34" charset="0"/>
              <a:buChar char="•"/>
            </a:pPr>
            <a:r>
              <a:rPr lang="en-US" dirty="0">
                <a:solidFill>
                  <a:srgbClr val="014DA2"/>
                </a:solidFill>
                <a:effectLst/>
                <a:latin typeface="Lato" panose="020F0502020204030203" pitchFamily="34" charset="0"/>
                <a:ea typeface="Lato" panose="020F0502020204030203" pitchFamily="34" charset="0"/>
                <a:cs typeface="Lato" panose="020F0502020204030203" pitchFamily="34" charset="0"/>
              </a:rPr>
              <a:t>UNITED STATES OF AMERICA ...</a:t>
            </a:r>
          </a:p>
          <a:p>
            <a:pPr marL="285750" indent="-285750">
              <a:spcBef>
                <a:spcPts val="600"/>
              </a:spcBef>
              <a:buFont typeface="Arial" panose="020B0604020202020204" pitchFamily="34" charset="0"/>
              <a:buChar char="•"/>
            </a:pPr>
            <a:r>
              <a:rPr lang="en-US" dirty="0">
                <a:solidFill>
                  <a:srgbClr val="014DA2"/>
                </a:solidFill>
                <a:effectLst/>
                <a:latin typeface="Lato" panose="020F0502020204030203" pitchFamily="34" charset="0"/>
                <a:ea typeface="Lato" panose="020F0502020204030203" pitchFamily="34" charset="0"/>
                <a:cs typeface="Lato" panose="020F0502020204030203" pitchFamily="34" charset="0"/>
              </a:rPr>
              <a:t>LATIN AMERICA ...</a:t>
            </a:r>
          </a:p>
          <a:p>
            <a:pPr marL="285750" indent="-285750">
              <a:spcBef>
                <a:spcPts val="600"/>
              </a:spcBef>
              <a:buFont typeface="Arial" panose="020B0604020202020204" pitchFamily="34" charset="0"/>
              <a:buChar char="•"/>
            </a:pPr>
            <a:r>
              <a:rPr lang="en-US" dirty="0">
                <a:solidFill>
                  <a:srgbClr val="014DA2"/>
                </a:solidFill>
                <a:effectLst/>
                <a:latin typeface="Lato" panose="020F0502020204030203" pitchFamily="34" charset="0"/>
                <a:ea typeface="Lato" panose="020F0502020204030203" pitchFamily="34" charset="0"/>
                <a:cs typeface="Lato" panose="020F0502020204030203" pitchFamily="34" charset="0"/>
              </a:rPr>
              <a:t>MIDDLE EAST &amp; GULF ...</a:t>
            </a:r>
          </a:p>
          <a:p>
            <a:endParaRPr lang="en-IL" dirty="0">
              <a:latin typeface="Lato" panose="020F0502020204030203" pitchFamily="34" charset="0"/>
              <a:ea typeface="Lato" panose="020F0502020204030203" pitchFamily="34" charset="0"/>
              <a:cs typeface="Lato" panose="020F0502020204030203" pitchFamily="34" charset="0"/>
            </a:endParaRPr>
          </a:p>
        </p:txBody>
      </p:sp>
      <p:pic>
        <p:nvPicPr>
          <p:cNvPr id="7" name="Picture 6">
            <a:extLst>
              <a:ext uri="{FF2B5EF4-FFF2-40B4-BE49-F238E27FC236}">
                <a16:creationId xmlns:a16="http://schemas.microsoft.com/office/drawing/2014/main" id="{71798773-F484-DEB3-CE45-FD2F895FD00D}"/>
              </a:ext>
            </a:extLst>
          </p:cNvPr>
          <p:cNvPicPr>
            <a:picLocks noChangeAspect="1"/>
          </p:cNvPicPr>
          <p:nvPr/>
        </p:nvPicPr>
        <p:blipFill>
          <a:blip r:embed="rId3"/>
          <a:srcRect/>
          <a:stretch/>
        </p:blipFill>
        <p:spPr>
          <a:xfrm>
            <a:off x="2178838" y="5309492"/>
            <a:ext cx="5222710" cy="4964343"/>
          </a:xfrm>
          <a:prstGeom prst="rect">
            <a:avLst/>
          </a:prstGeom>
        </p:spPr>
      </p:pic>
      <p:sp>
        <p:nvSpPr>
          <p:cNvPr id="4" name="TextBox 3">
            <a:extLst>
              <a:ext uri="{FF2B5EF4-FFF2-40B4-BE49-F238E27FC236}">
                <a16:creationId xmlns:a16="http://schemas.microsoft.com/office/drawing/2014/main" id="{ADB83EC7-598C-3B5A-F277-7CE276F48340}"/>
              </a:ext>
            </a:extLst>
          </p:cNvPr>
          <p:cNvSpPr txBox="1"/>
          <p:nvPr/>
        </p:nvSpPr>
        <p:spPr>
          <a:xfrm>
            <a:off x="179908" y="216073"/>
            <a:ext cx="4992456" cy="292388"/>
          </a:xfrm>
          <a:prstGeom prst="rect">
            <a:avLst/>
          </a:prstGeom>
          <a:noFill/>
        </p:spPr>
        <p:txBody>
          <a:bodyPr wrap="square" rtlCol="0">
            <a:spAutoFit/>
          </a:bodyPr>
          <a:lstStyle/>
          <a:p>
            <a:r>
              <a:rPr lang="en-IL" sz="1300" b="1" i="0" dirty="0">
                <a:solidFill>
                  <a:srgbClr val="005092"/>
                </a:solidFill>
                <a:latin typeface="Lato" panose="020F0502020204030203" pitchFamily="34" charset="0"/>
                <a:ea typeface="Lato" panose="020F0502020204030203" pitchFamily="34" charset="0"/>
                <a:cs typeface="Lato" panose="020F0502020204030203" pitchFamily="34" charset="0"/>
              </a:rPr>
              <a:t>Joining Hands for </a:t>
            </a:r>
            <a:r>
              <a:rPr lang="en-US" sz="1300" b="1" i="0" dirty="0">
                <a:solidFill>
                  <a:srgbClr val="005092"/>
                </a:solidFill>
                <a:latin typeface="Lato" panose="020F0502020204030203" pitchFamily="34" charset="0"/>
                <a:ea typeface="Lato" panose="020F0502020204030203" pitchFamily="34" charset="0"/>
                <a:cs typeface="Lato" panose="020F0502020204030203" pitchFamily="34" charset="0"/>
              </a:rPr>
              <a:t>a</a:t>
            </a:r>
            <a:r>
              <a:rPr lang="en-IL" sz="1300" b="1" i="0" dirty="0">
                <a:solidFill>
                  <a:srgbClr val="005092"/>
                </a:solidFill>
                <a:latin typeface="Lato" panose="020F0502020204030203" pitchFamily="34" charset="0"/>
                <a:ea typeface="Lato" panose="020F0502020204030203" pitchFamily="34" charset="0"/>
                <a:cs typeface="Lato" panose="020F0502020204030203" pitchFamily="34" charset="0"/>
              </a:rPr>
              <a:t> Pain Free Future Worldwide</a:t>
            </a:r>
          </a:p>
        </p:txBody>
      </p:sp>
      <p:sp>
        <p:nvSpPr>
          <p:cNvPr id="5" name="TextBox 4">
            <a:extLst>
              <a:ext uri="{FF2B5EF4-FFF2-40B4-BE49-F238E27FC236}">
                <a16:creationId xmlns:a16="http://schemas.microsoft.com/office/drawing/2014/main" id="{0212A49D-BF8A-27CE-6F02-34AE1DF402AB}"/>
              </a:ext>
            </a:extLst>
          </p:cNvPr>
          <p:cNvSpPr txBox="1"/>
          <p:nvPr/>
        </p:nvSpPr>
        <p:spPr>
          <a:xfrm>
            <a:off x="191510" y="493864"/>
            <a:ext cx="3685998" cy="877163"/>
          </a:xfrm>
          <a:prstGeom prst="rect">
            <a:avLst/>
          </a:prstGeom>
          <a:noFill/>
        </p:spPr>
        <p:txBody>
          <a:bodyPr wrap="square" rtlCol="0">
            <a:spAutoFit/>
          </a:bodyPr>
          <a:lstStyle/>
          <a:p>
            <a:pPr>
              <a:lnSpc>
                <a:spcPct val="100000"/>
              </a:lnSpc>
            </a:pPr>
            <a:r>
              <a:rPr lang="en-US" sz="1700" b="1" i="0" u="none" strike="noStrike" kern="1200" dirty="0">
                <a:solidFill>
                  <a:schemeClr val="tx1"/>
                </a:solidFill>
                <a:effectLst/>
                <a:latin typeface="Lato" panose="020F0502020204030203" pitchFamily="34" charset="0"/>
                <a:ea typeface="Lato" panose="020F0502020204030203" pitchFamily="34" charset="0"/>
                <a:cs typeface="Lato" panose="020F0502020204030203" pitchFamily="34" charset="0"/>
              </a:rPr>
              <a:t>WORLD DAY OF REGIONAL ANAESTHESIA &amp; PAIN MEDICINE </a:t>
            </a:r>
          </a:p>
          <a:p>
            <a:pPr>
              <a:lnSpc>
                <a:spcPct val="100000"/>
              </a:lnSpc>
            </a:pPr>
            <a:r>
              <a:rPr lang="en-US" sz="1700" b="0" i="0" u="none" strike="noStrike" kern="12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3</a:t>
            </a:r>
            <a:r>
              <a:rPr lang="en-US" sz="1700" b="0" i="0" u="none" strike="noStrike" kern="1200" baseline="300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rd</a:t>
            </a:r>
            <a:r>
              <a:rPr lang="en-US" sz="1700" b="0" i="0" u="none" strike="noStrike" kern="12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 Edition</a:t>
            </a:r>
            <a:endParaRPr lang="en-IL" sz="1700" b="0" i="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6" name="TextBox 5">
            <a:extLst>
              <a:ext uri="{FF2B5EF4-FFF2-40B4-BE49-F238E27FC236}">
                <a16:creationId xmlns:a16="http://schemas.microsoft.com/office/drawing/2014/main" id="{5AA53A4F-0C6E-E249-7F9C-8FB447ED1BAB}"/>
              </a:ext>
            </a:extLst>
          </p:cNvPr>
          <p:cNvSpPr txBox="1"/>
          <p:nvPr/>
        </p:nvSpPr>
        <p:spPr>
          <a:xfrm>
            <a:off x="179908" y="1323513"/>
            <a:ext cx="4992456" cy="307777"/>
          </a:xfrm>
          <a:prstGeom prst="rect">
            <a:avLst/>
          </a:prstGeom>
          <a:noFill/>
        </p:spPr>
        <p:txBody>
          <a:bodyPr wrap="square" rtlCol="0">
            <a:spAutoFit/>
          </a:bodyPr>
          <a:lstStyle/>
          <a:p>
            <a:r>
              <a:rPr lang="en-IL" sz="1400" b="1" i="0" dirty="0">
                <a:solidFill>
                  <a:srgbClr val="2FB455"/>
                </a:solidFill>
                <a:latin typeface="Lato" panose="020F0502020204030203" pitchFamily="34" charset="0"/>
                <a:ea typeface="Lato" panose="020F0502020204030203" pitchFamily="34" charset="0"/>
                <a:cs typeface="Lato" panose="020F0502020204030203" pitchFamily="34" charset="0"/>
              </a:rPr>
              <a:t>Equity, Access, Relief </a:t>
            </a:r>
          </a:p>
        </p:txBody>
      </p:sp>
    </p:spTree>
    <p:extLst>
      <p:ext uri="{BB962C8B-B14F-4D97-AF65-F5344CB8AC3E}">
        <p14:creationId xmlns:p14="http://schemas.microsoft.com/office/powerpoint/2010/main" val="1097952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group of people in a meeting&#10;&#10;Description automatically generated">
            <a:extLst>
              <a:ext uri="{FF2B5EF4-FFF2-40B4-BE49-F238E27FC236}">
                <a16:creationId xmlns:a16="http://schemas.microsoft.com/office/drawing/2014/main" id="{ADDB00E0-CBA6-5441-5D76-4D1D6E5806DD}"/>
              </a:ext>
            </a:extLst>
          </p:cNvPr>
          <p:cNvPicPr>
            <a:picLocks noChangeAspect="1"/>
          </p:cNvPicPr>
          <p:nvPr/>
        </p:nvPicPr>
        <p:blipFill rotWithShape="1">
          <a:blip r:embed="rId2"/>
          <a:srcRect l="-3922" t="-674" r="22947" b="-5458"/>
          <a:stretch/>
        </p:blipFill>
        <p:spPr>
          <a:xfrm>
            <a:off x="1534959" y="4510748"/>
            <a:ext cx="6024716" cy="5092813"/>
          </a:xfrm>
          <a:prstGeom prst="rect">
            <a:avLst/>
          </a:prstGeom>
        </p:spPr>
      </p:pic>
      <p:sp>
        <p:nvSpPr>
          <p:cNvPr id="2" name="TextBox 1">
            <a:extLst>
              <a:ext uri="{FF2B5EF4-FFF2-40B4-BE49-F238E27FC236}">
                <a16:creationId xmlns:a16="http://schemas.microsoft.com/office/drawing/2014/main" id="{6AAF2F7B-4695-0F52-A806-B99FFFFDA2BB}"/>
              </a:ext>
            </a:extLst>
          </p:cNvPr>
          <p:cNvSpPr txBox="1"/>
          <p:nvPr/>
        </p:nvSpPr>
        <p:spPr>
          <a:xfrm>
            <a:off x="722789" y="2448035"/>
            <a:ext cx="6256778" cy="800219"/>
          </a:xfrm>
          <a:prstGeom prst="rect">
            <a:avLst/>
          </a:prstGeom>
          <a:noFill/>
        </p:spPr>
        <p:txBody>
          <a:bodyPr wrap="square" rtlCol="0">
            <a:spAutoFit/>
          </a:bodyPr>
          <a:lstStyle/>
          <a:p>
            <a:pPr algn="ctr"/>
            <a:r>
              <a:rPr lang="en-US" sz="2300" b="1" dirty="0">
                <a:solidFill>
                  <a:srgbClr val="0C4DA3"/>
                </a:solidFill>
                <a:effectLst/>
                <a:latin typeface="Lato Black" panose="020F0502020204030203" pitchFamily="34" charset="0"/>
                <a:ea typeface="Lato Black" panose="020F0502020204030203" pitchFamily="34" charset="0"/>
                <a:cs typeface="Lato Black" panose="020F0502020204030203" pitchFamily="34" charset="0"/>
              </a:rPr>
              <a:t>COMMON SCIENTIFIC PROGRAM</a:t>
            </a:r>
          </a:p>
          <a:p>
            <a:pPr algn="ctr"/>
            <a:r>
              <a:rPr lang="en-US" sz="2300" b="1" dirty="0">
                <a:solidFill>
                  <a:srgbClr val="0C4DA3"/>
                </a:solidFill>
                <a:effectLst/>
                <a:latin typeface="Lato Black" panose="020F0502020204030203" pitchFamily="34" charset="0"/>
                <a:ea typeface="Lato Black" panose="020F0502020204030203" pitchFamily="34" charset="0"/>
                <a:cs typeface="Lato Black" panose="020F0502020204030203" pitchFamily="34" charset="0"/>
              </a:rPr>
              <a:t>ONE DAY, ACROSS ALL CONTINENTS!</a:t>
            </a:r>
          </a:p>
        </p:txBody>
      </p:sp>
      <p:grpSp>
        <p:nvGrpSpPr>
          <p:cNvPr id="12" name="Group 11">
            <a:extLst>
              <a:ext uri="{FF2B5EF4-FFF2-40B4-BE49-F238E27FC236}">
                <a16:creationId xmlns:a16="http://schemas.microsoft.com/office/drawing/2014/main" id="{1D1385E1-3F70-6B69-8F93-57A16DCF240A}"/>
              </a:ext>
            </a:extLst>
          </p:cNvPr>
          <p:cNvGrpSpPr/>
          <p:nvPr/>
        </p:nvGrpSpPr>
        <p:grpSpPr>
          <a:xfrm>
            <a:off x="598313" y="3736622"/>
            <a:ext cx="6468534" cy="5786199"/>
            <a:chOff x="383822" y="3352800"/>
            <a:chExt cx="6468534" cy="5786199"/>
          </a:xfrm>
        </p:grpSpPr>
        <p:sp>
          <p:nvSpPr>
            <p:cNvPr id="8" name="Rounded Rectangle 7">
              <a:extLst>
                <a:ext uri="{FF2B5EF4-FFF2-40B4-BE49-F238E27FC236}">
                  <a16:creationId xmlns:a16="http://schemas.microsoft.com/office/drawing/2014/main" id="{10EE22F3-02DB-0F45-A204-E938CF633658}"/>
                </a:ext>
              </a:extLst>
            </p:cNvPr>
            <p:cNvSpPr/>
            <p:nvPr/>
          </p:nvSpPr>
          <p:spPr>
            <a:xfrm>
              <a:off x="383822" y="3352800"/>
              <a:ext cx="2276968" cy="327378"/>
            </a:xfrm>
            <a:prstGeom prst="round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dirty="0">
                <a:highlight>
                  <a:srgbClr val="014DA2"/>
                </a:highlight>
              </a:endParaRPr>
            </a:p>
          </p:txBody>
        </p:sp>
        <p:sp>
          <p:nvSpPr>
            <p:cNvPr id="10" name="Rounded Rectangle 9">
              <a:extLst>
                <a:ext uri="{FF2B5EF4-FFF2-40B4-BE49-F238E27FC236}">
                  <a16:creationId xmlns:a16="http://schemas.microsoft.com/office/drawing/2014/main" id="{47BF032B-55AD-BFDF-9372-DE4299BF54B0}"/>
                </a:ext>
              </a:extLst>
            </p:cNvPr>
            <p:cNvSpPr/>
            <p:nvPr/>
          </p:nvSpPr>
          <p:spPr>
            <a:xfrm>
              <a:off x="383822" y="7564438"/>
              <a:ext cx="2276968" cy="327378"/>
            </a:xfrm>
            <a:prstGeom prst="roundRect">
              <a:avLst/>
            </a:prstGeom>
            <a:solidFill>
              <a:srgbClr val="0086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b="1" dirty="0">
                  <a:latin typeface="Lato" panose="020F0502020204030203" pitchFamily="34" charset="0"/>
                  <a:ea typeface="Lato" panose="020F0502020204030203" pitchFamily="34" charset="0"/>
                  <a:cs typeface="Lato" panose="020F0502020204030203" pitchFamily="34" charset="0"/>
                </a:rPr>
                <a:t>Plus, A Lot More...</a:t>
              </a:r>
              <a:endParaRPr lang="en-IL" sz="1500" dirty="0">
                <a:latin typeface="Lato" panose="020F0502020204030203" pitchFamily="34" charset="0"/>
              </a:endParaRPr>
            </a:p>
          </p:txBody>
        </p:sp>
        <p:sp>
          <p:nvSpPr>
            <p:cNvPr id="11" name="TextBox 10">
              <a:extLst>
                <a:ext uri="{FF2B5EF4-FFF2-40B4-BE49-F238E27FC236}">
                  <a16:creationId xmlns:a16="http://schemas.microsoft.com/office/drawing/2014/main" id="{763119CB-44C5-CB31-A3B8-52ADD023BB14}"/>
                </a:ext>
              </a:extLst>
            </p:cNvPr>
            <p:cNvSpPr txBox="1"/>
            <p:nvPr/>
          </p:nvSpPr>
          <p:spPr>
            <a:xfrm>
              <a:off x="722789" y="3352800"/>
              <a:ext cx="6129567" cy="5786199"/>
            </a:xfrm>
            <a:prstGeom prst="rect">
              <a:avLst/>
            </a:prstGeom>
            <a:noFill/>
          </p:spPr>
          <p:txBody>
            <a:bodyPr wrap="square" rtlCol="0">
              <a:spAutoFit/>
            </a:bodyPr>
            <a:lstStyle/>
            <a:p>
              <a:r>
                <a:rPr lang="en-US" sz="1500" b="1" dirty="0">
                  <a:solidFill>
                    <a:schemeClr val="bg1"/>
                  </a:solidFill>
                  <a:effectLst/>
                  <a:latin typeface="Lato" panose="020F0502020204030203" pitchFamily="34" charset="0"/>
                  <a:ea typeface="Lato" panose="020F0502020204030203" pitchFamily="34" charset="0"/>
                  <a:cs typeface="Lato" panose="020F0502020204030203" pitchFamily="34" charset="0"/>
                </a:rPr>
                <a:t>Morning Sessions</a:t>
              </a:r>
            </a:p>
            <a:p>
              <a:endParaRPr lang="en-US" sz="1500" b="1" dirty="0">
                <a:solidFill>
                  <a:srgbClr val="012247"/>
                </a:solidFill>
                <a:effectLst/>
                <a:latin typeface="Lato" panose="020F0502020204030203" pitchFamily="34" charset="0"/>
                <a:ea typeface="Lato" panose="020F0502020204030203" pitchFamily="34" charset="0"/>
                <a:cs typeface="Lato" panose="020F0502020204030203" pitchFamily="34" charset="0"/>
              </a:endParaRPr>
            </a:p>
            <a:p>
              <a:pPr marL="171450" indent="-171450">
                <a:buFont typeface="Arial" panose="020B0604020202020204" pitchFamily="34" charset="0"/>
                <a:buChar char="•"/>
              </a:pPr>
              <a:r>
                <a:rPr lang="en-US" sz="1300" dirty="0">
                  <a:solidFill>
                    <a:srgbClr val="012247"/>
                  </a:solidFill>
                  <a:latin typeface="Lato" panose="020F0502020204030203" pitchFamily="34" charset="0"/>
                  <a:ea typeface="Lato" panose="020F0502020204030203" pitchFamily="34" charset="0"/>
                  <a:cs typeface="Lato" panose="020F0502020204030203" pitchFamily="34" charset="0"/>
                </a:rPr>
                <a:t>Top papers in RA from 2024–25 </a:t>
              </a:r>
            </a:p>
            <a:p>
              <a:pPr marL="171450" indent="-171450">
                <a:buFont typeface="Arial" panose="020B0604020202020204" pitchFamily="34" charset="0"/>
                <a:buChar char="•"/>
              </a:pPr>
              <a:r>
                <a:rPr lang="en-US" sz="1300" dirty="0">
                  <a:solidFill>
                    <a:srgbClr val="012247"/>
                  </a:solidFill>
                  <a:latin typeface="Lato" panose="020F0502020204030203" pitchFamily="34" charset="0"/>
                  <a:ea typeface="Lato" panose="020F0502020204030203" pitchFamily="34" charset="0"/>
                  <a:cs typeface="Lato" panose="020F0502020204030203" pitchFamily="34" charset="0"/>
                </a:rPr>
                <a:t>Top papers in Pain Medicine from 2024–25</a:t>
              </a:r>
            </a:p>
            <a:p>
              <a:pPr marL="171450" indent="-171450">
                <a:buFont typeface="Arial" panose="020B0604020202020204" pitchFamily="34" charset="0"/>
                <a:buChar char="•"/>
              </a:pPr>
              <a:r>
                <a:rPr lang="en-US" sz="1300" dirty="0">
                  <a:solidFill>
                    <a:srgbClr val="012247"/>
                  </a:solidFill>
                  <a:latin typeface="Lato" panose="020F0502020204030203" pitchFamily="34" charset="0"/>
                  <a:ea typeface="Lato" panose="020F0502020204030203" pitchFamily="34" charset="0"/>
                  <a:cs typeface="Lato" panose="020F0502020204030203" pitchFamily="34" charset="0"/>
                </a:rPr>
                <a:t>Journal club: Local discussion of top paper talks </a:t>
              </a:r>
            </a:p>
            <a:p>
              <a:pPr marL="171450" indent="-171450">
                <a:buFont typeface="Arial" panose="020B0604020202020204" pitchFamily="34" charset="0"/>
                <a:buChar char="•"/>
              </a:pPr>
              <a:r>
                <a:rPr lang="en-US" sz="1300" dirty="0">
                  <a:solidFill>
                    <a:srgbClr val="012247"/>
                  </a:solidFill>
                  <a:latin typeface="Lato" panose="020F0502020204030203" pitchFamily="34" charset="0"/>
                  <a:ea typeface="Lato" panose="020F0502020204030203" pitchFamily="34" charset="0"/>
                  <a:cs typeface="Lato" panose="020F0502020204030203" pitchFamily="34" charset="0"/>
                </a:rPr>
                <a:t>The Innovation Club: What’s new in drug delivery, catheters, pumps, adjuvants, AI decision support</a:t>
              </a:r>
            </a:p>
            <a:p>
              <a:pPr marL="171450" indent="-171450">
                <a:buFont typeface="Arial" panose="020B0604020202020204" pitchFamily="34" charset="0"/>
                <a:buChar char="•"/>
              </a:pPr>
              <a:r>
                <a:rPr lang="en-US" sz="1300" dirty="0">
                  <a:solidFill>
                    <a:srgbClr val="012247"/>
                  </a:solidFill>
                  <a:latin typeface="Lato" panose="020F0502020204030203" pitchFamily="34" charset="0"/>
                  <a:ea typeface="Lato" panose="020F0502020204030203" pitchFamily="34" charset="0"/>
                  <a:cs typeface="Lato" panose="020F0502020204030203" pitchFamily="34" charset="0"/>
                </a:rPr>
                <a:t>The Equity Club: Access to RA &amp; analgesia in LMICs, WHO essential medicines, and strategies for training without ultrasound</a:t>
              </a:r>
            </a:p>
            <a:p>
              <a:pPr marL="171450" indent="-171450">
                <a:buFont typeface="Arial" panose="020B0604020202020204" pitchFamily="34" charset="0"/>
                <a:buChar char="•"/>
              </a:pPr>
              <a:r>
                <a:rPr lang="en-US" sz="1300" dirty="0">
                  <a:solidFill>
                    <a:srgbClr val="012247"/>
                  </a:solidFill>
                  <a:latin typeface="Lato" panose="020F0502020204030203" pitchFamily="34" charset="0"/>
                  <a:ea typeface="Lato" panose="020F0502020204030203" pitchFamily="34" charset="0"/>
                  <a:cs typeface="Lato" panose="020F0502020204030203" pitchFamily="34" charset="0"/>
                </a:rPr>
                <a:t>The Rescue Club: When RA fails: troubleshooting blocks, managing LAST, escalation to systemic analgesia/opioids</a:t>
              </a:r>
            </a:p>
            <a:p>
              <a:pPr marL="171450" indent="-171450">
                <a:buFont typeface="Arial" panose="020B0604020202020204" pitchFamily="34" charset="0"/>
                <a:buChar char="•"/>
              </a:pPr>
              <a:endParaRPr lang="en-US" sz="1300" dirty="0">
                <a:solidFill>
                  <a:srgbClr val="012247"/>
                </a:solidFill>
                <a:effectLst/>
                <a:latin typeface="Lato" panose="020F0502020204030203" pitchFamily="34" charset="0"/>
                <a:ea typeface="Lato" panose="020F0502020204030203" pitchFamily="34" charset="0"/>
                <a:cs typeface="Lato" panose="020F0502020204030203" pitchFamily="34" charset="0"/>
              </a:endParaRPr>
            </a:p>
            <a:p>
              <a:pPr marL="171450" indent="-171450">
                <a:buFont typeface="Arial" panose="020B0604020202020204" pitchFamily="34" charset="0"/>
                <a:buChar char="•"/>
              </a:pPr>
              <a:endParaRPr lang="en-US" sz="1300" dirty="0">
                <a:solidFill>
                  <a:srgbClr val="012247"/>
                </a:solidFill>
                <a:effectLst/>
                <a:latin typeface="Lato" panose="020F0502020204030203" pitchFamily="34" charset="0"/>
                <a:ea typeface="Lato" panose="020F0502020204030203" pitchFamily="34" charset="0"/>
                <a:cs typeface="Lato" panose="020F0502020204030203" pitchFamily="34" charset="0"/>
              </a:endParaRPr>
            </a:p>
            <a:p>
              <a:endParaRPr lang="en-US" sz="1200" dirty="0">
                <a:effectLst/>
                <a:latin typeface="Lato" panose="020F0502020204030203" pitchFamily="34" charset="0"/>
                <a:ea typeface="Lato" panose="020F0502020204030203" pitchFamily="34" charset="0"/>
                <a:cs typeface="Lato" panose="020F0502020204030203" pitchFamily="34" charset="0"/>
              </a:endParaRPr>
            </a:p>
            <a:p>
              <a:endParaRPr lang="en-US" sz="1500" b="1" dirty="0">
                <a:solidFill>
                  <a:srgbClr val="012247"/>
                </a:solidFill>
                <a:effectLst/>
                <a:latin typeface="Lato" panose="020F0502020204030203" pitchFamily="34" charset="0"/>
                <a:ea typeface="Lato" panose="020F0502020204030203" pitchFamily="34" charset="0"/>
                <a:cs typeface="Lato" panose="020F0502020204030203" pitchFamily="34" charset="0"/>
              </a:endParaRPr>
            </a:p>
            <a:p>
              <a:pPr marL="171450" indent="-171450">
                <a:buFont typeface="Arial" panose="020B0604020202020204" pitchFamily="34" charset="0"/>
                <a:buChar char="•"/>
              </a:pPr>
              <a:r>
                <a:rPr lang="en-US" sz="1300" dirty="0">
                  <a:solidFill>
                    <a:srgbClr val="012247"/>
                  </a:solidFill>
                  <a:latin typeface="Lato" panose="020F0502020204030203" pitchFamily="34" charset="0"/>
                  <a:ea typeface="Lato" panose="020F0502020204030203" pitchFamily="34" charset="0"/>
                  <a:cs typeface="Lato" panose="020F0502020204030203" pitchFamily="34" charset="0"/>
                </a:rPr>
                <a:t>Beyond the OR: RA in trauma, emergency, humanitarian settings</a:t>
              </a:r>
            </a:p>
            <a:p>
              <a:pPr marL="171450" indent="-171450">
                <a:buFont typeface="Arial" panose="020B0604020202020204" pitchFamily="34" charset="0"/>
                <a:buChar char="•"/>
              </a:pPr>
              <a:r>
                <a:rPr lang="en-US" sz="1300" dirty="0">
                  <a:solidFill>
                    <a:srgbClr val="012247"/>
                  </a:solidFill>
                  <a:latin typeface="Lato" panose="020F0502020204030203" pitchFamily="34" charset="0"/>
                  <a:ea typeface="Lato" panose="020F0502020204030203" pitchFamily="34" charset="0"/>
                  <a:cs typeface="Lato" panose="020F0502020204030203" pitchFamily="34" charset="0"/>
                </a:rPr>
                <a:t>Transitional pain services: preventing chronic post-surgical pain</a:t>
              </a:r>
            </a:p>
            <a:p>
              <a:pPr marL="171450" indent="-171450">
                <a:buFont typeface="Arial" panose="020B0604020202020204" pitchFamily="34" charset="0"/>
                <a:buChar char="•"/>
              </a:pPr>
              <a:r>
                <a:rPr lang="en-US" sz="1300" dirty="0">
                  <a:solidFill>
                    <a:srgbClr val="012247"/>
                  </a:solidFill>
                  <a:latin typeface="Lato" panose="020F0502020204030203" pitchFamily="34" charset="0"/>
                  <a:ea typeface="Lato" panose="020F0502020204030203" pitchFamily="34" charset="0"/>
                  <a:cs typeface="Lato" panose="020F0502020204030203" pitchFamily="34" charset="0"/>
                </a:rPr>
                <a:t>What’s new in obstetrics?</a:t>
              </a:r>
            </a:p>
            <a:p>
              <a:pPr marL="171450" indent="-171450">
                <a:buFont typeface="Arial" panose="020B0604020202020204" pitchFamily="34" charset="0"/>
                <a:buChar char="•"/>
              </a:pPr>
              <a:r>
                <a:rPr lang="en-US" sz="1300" dirty="0">
                  <a:solidFill>
                    <a:srgbClr val="012247"/>
                  </a:solidFill>
                  <a:latin typeface="Lato" panose="020F0502020204030203" pitchFamily="34" charset="0"/>
                  <a:ea typeface="Lato" panose="020F0502020204030203" pitchFamily="34" charset="0"/>
                  <a:cs typeface="Lato" panose="020F0502020204030203" pitchFamily="34" charset="0"/>
                </a:rPr>
                <a:t>Keeping Kids Comfortable – RA in </a:t>
              </a:r>
              <a:r>
                <a:rPr lang="en-US" sz="1300" dirty="0" err="1">
                  <a:solidFill>
                    <a:srgbClr val="012247"/>
                  </a:solidFill>
                  <a:latin typeface="Lato" panose="020F0502020204030203" pitchFamily="34" charset="0"/>
                  <a:ea typeface="Lato" panose="020F0502020204030203" pitchFamily="34" charset="0"/>
                  <a:cs typeface="Lato" panose="020F0502020204030203" pitchFamily="34" charset="0"/>
                </a:rPr>
                <a:t>Paediatrics</a:t>
              </a:r>
              <a:endParaRPr lang="en-US" sz="1300" dirty="0">
                <a:solidFill>
                  <a:srgbClr val="012247"/>
                </a:solidFill>
                <a:latin typeface="Lato" panose="020F0502020204030203" pitchFamily="34" charset="0"/>
                <a:ea typeface="Lato" panose="020F0502020204030203" pitchFamily="34" charset="0"/>
                <a:cs typeface="Lato" panose="020F0502020204030203" pitchFamily="34" charset="0"/>
              </a:endParaRPr>
            </a:p>
            <a:p>
              <a:pPr marL="171450" indent="-171450">
                <a:buFont typeface="Arial" panose="020B0604020202020204" pitchFamily="34" charset="0"/>
                <a:buChar char="•"/>
              </a:pPr>
              <a:endParaRPr lang="en-US" sz="1200" dirty="0">
                <a:solidFill>
                  <a:srgbClr val="012247"/>
                </a:solidFill>
                <a:effectLst/>
                <a:latin typeface="Lato" panose="020F0502020204030203" pitchFamily="34" charset="0"/>
                <a:ea typeface="Lato" panose="020F0502020204030203" pitchFamily="34" charset="0"/>
                <a:cs typeface="Lato" panose="020F0502020204030203" pitchFamily="34" charset="0"/>
              </a:endParaRPr>
            </a:p>
            <a:p>
              <a:endParaRPr lang="en-US" sz="1200" dirty="0">
                <a:effectLst/>
                <a:latin typeface="Lato" panose="020F0502020204030203" pitchFamily="34" charset="0"/>
                <a:ea typeface="Lato" panose="020F0502020204030203" pitchFamily="34" charset="0"/>
                <a:cs typeface="Lato" panose="020F0502020204030203" pitchFamily="34" charset="0"/>
              </a:endParaRPr>
            </a:p>
            <a:p>
              <a:endParaRPr lang="en-US" sz="1500" b="1" dirty="0">
                <a:effectLst/>
                <a:latin typeface="Lato" panose="020F0502020204030203" pitchFamily="34" charset="0"/>
                <a:ea typeface="Lato" panose="020F0502020204030203" pitchFamily="34" charset="0"/>
                <a:cs typeface="Lato" panose="020F0502020204030203" pitchFamily="34" charset="0"/>
              </a:endParaRPr>
            </a:p>
            <a:p>
              <a:endParaRPr lang="en-US" sz="1500" b="1" dirty="0">
                <a:effectLst/>
                <a:latin typeface="Lato" panose="020F0502020204030203" pitchFamily="34" charset="0"/>
                <a:ea typeface="Lato" panose="020F0502020204030203" pitchFamily="34" charset="0"/>
                <a:cs typeface="Lato" panose="020F0502020204030203" pitchFamily="34" charset="0"/>
              </a:endParaRPr>
            </a:p>
            <a:p>
              <a:pPr marL="171450" indent="-171450">
                <a:buFont typeface="Arial" panose="020B0604020202020204" pitchFamily="34" charset="0"/>
                <a:buChar char="•"/>
              </a:pPr>
              <a:r>
                <a:rPr lang="en-US" sz="1300" dirty="0">
                  <a:solidFill>
                    <a:srgbClr val="012247"/>
                  </a:solidFill>
                  <a:effectLst/>
                  <a:latin typeface="Lato" panose="020F0502020204030203" pitchFamily="34" charset="0"/>
                  <a:ea typeface="Lato" panose="020F0502020204030203" pitchFamily="34" charset="0"/>
                  <a:cs typeface="Lato" panose="020F0502020204030203" pitchFamily="34" charset="0"/>
                </a:rPr>
                <a:t>LIVE Demonstrations</a:t>
              </a:r>
            </a:p>
            <a:p>
              <a:pPr marL="171450" indent="-171450">
                <a:buFont typeface="Arial" panose="020B0604020202020204" pitchFamily="34" charset="0"/>
                <a:buChar char="•"/>
              </a:pPr>
              <a:r>
                <a:rPr lang="en-US" sz="1300" dirty="0">
                  <a:solidFill>
                    <a:srgbClr val="012247"/>
                  </a:solidFill>
                  <a:effectLst/>
                  <a:latin typeface="Lato" panose="020F0502020204030203" pitchFamily="34" charset="0"/>
                  <a:ea typeface="Lato" panose="020F0502020204030203" pitchFamily="34" charset="0"/>
                  <a:cs typeface="Lato" panose="020F0502020204030203" pitchFamily="34" charset="0"/>
                </a:rPr>
                <a:t>Funny Sessions</a:t>
              </a:r>
            </a:p>
            <a:p>
              <a:pPr marL="171450" indent="-171450">
                <a:buFont typeface="Arial" panose="020B0604020202020204" pitchFamily="34" charset="0"/>
                <a:buChar char="•"/>
              </a:pPr>
              <a:r>
                <a:rPr lang="en-US" sz="1300" dirty="0">
                  <a:solidFill>
                    <a:srgbClr val="012247"/>
                  </a:solidFill>
                  <a:effectLst/>
                  <a:latin typeface="Lato" panose="020F0502020204030203" pitchFamily="34" charset="0"/>
                  <a:ea typeface="Lato" panose="020F0502020204030203" pitchFamily="34" charset="0"/>
                  <a:cs typeface="Lato" panose="020F0502020204030203" pitchFamily="34" charset="0"/>
                </a:rPr>
                <a:t>Surveys Across Countries / Continents</a:t>
              </a:r>
            </a:p>
            <a:p>
              <a:pPr marL="171450" indent="-171450">
                <a:buFont typeface="Arial" panose="020B0604020202020204" pitchFamily="34" charset="0"/>
                <a:buChar char="•"/>
              </a:pPr>
              <a:r>
                <a:rPr lang="en-US" sz="1300" dirty="0">
                  <a:solidFill>
                    <a:srgbClr val="012247"/>
                  </a:solidFill>
                  <a:effectLst/>
                  <a:latin typeface="Lato" panose="020F0502020204030203" pitchFamily="34" charset="0"/>
                  <a:ea typeface="Lato" panose="020F0502020204030203" pitchFamily="34" charset="0"/>
                  <a:cs typeface="Lato" panose="020F0502020204030203" pitchFamily="34" charset="0"/>
                </a:rPr>
                <a:t>Awards &amp; Competitions</a:t>
              </a:r>
            </a:p>
            <a:p>
              <a:endParaRPr lang="en-IL" sz="1200" dirty="0">
                <a:latin typeface="Lato" panose="020F0502020204030203" pitchFamily="34" charset="0"/>
                <a:ea typeface="Lato" panose="020F0502020204030203" pitchFamily="34" charset="0"/>
                <a:cs typeface="Lato" panose="020F0502020204030203" pitchFamily="34" charset="0"/>
              </a:endParaRPr>
            </a:p>
          </p:txBody>
        </p:sp>
        <p:sp>
          <p:nvSpPr>
            <p:cNvPr id="9" name="Rounded Rectangle 8">
              <a:extLst>
                <a:ext uri="{FF2B5EF4-FFF2-40B4-BE49-F238E27FC236}">
                  <a16:creationId xmlns:a16="http://schemas.microsoft.com/office/drawing/2014/main" id="{808C2BA0-6668-40C5-D118-96A404259EC9}"/>
                </a:ext>
              </a:extLst>
            </p:cNvPr>
            <p:cNvSpPr/>
            <p:nvPr/>
          </p:nvSpPr>
          <p:spPr>
            <a:xfrm>
              <a:off x="383822" y="5989877"/>
              <a:ext cx="2276968" cy="327378"/>
            </a:xfrm>
            <a:prstGeom prst="roundRect">
              <a:avLst/>
            </a:prstGeom>
            <a:solidFill>
              <a:srgbClr val="014D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1500" b="1" dirty="0">
                  <a:highlight>
                    <a:srgbClr val="014DA2"/>
                  </a:highlight>
                  <a:latin typeface="Lato" panose="020F0502020204030203" pitchFamily="34" charset="0"/>
                </a:rPr>
                <a:t>Afternoon Sessions</a:t>
              </a:r>
            </a:p>
          </p:txBody>
        </p:sp>
      </p:grpSp>
      <p:sp>
        <p:nvSpPr>
          <p:cNvPr id="3" name="TextBox 2">
            <a:extLst>
              <a:ext uri="{FF2B5EF4-FFF2-40B4-BE49-F238E27FC236}">
                <a16:creationId xmlns:a16="http://schemas.microsoft.com/office/drawing/2014/main" id="{2544A40D-C8D7-7942-E5D7-54C7592F83D1}"/>
              </a:ext>
            </a:extLst>
          </p:cNvPr>
          <p:cNvSpPr txBox="1"/>
          <p:nvPr/>
        </p:nvSpPr>
        <p:spPr>
          <a:xfrm>
            <a:off x="179908" y="216073"/>
            <a:ext cx="4992456" cy="292388"/>
          </a:xfrm>
          <a:prstGeom prst="rect">
            <a:avLst/>
          </a:prstGeom>
          <a:noFill/>
        </p:spPr>
        <p:txBody>
          <a:bodyPr wrap="square" rtlCol="0">
            <a:spAutoFit/>
          </a:bodyPr>
          <a:lstStyle/>
          <a:p>
            <a:r>
              <a:rPr lang="en-IL" sz="1300" b="1" i="0" dirty="0">
                <a:solidFill>
                  <a:srgbClr val="005092"/>
                </a:solidFill>
                <a:latin typeface="Lato" panose="020F0502020204030203" pitchFamily="34" charset="0"/>
                <a:ea typeface="Lato" panose="020F0502020204030203" pitchFamily="34" charset="0"/>
                <a:cs typeface="Lato" panose="020F0502020204030203" pitchFamily="34" charset="0"/>
              </a:rPr>
              <a:t>Joining Hands for </a:t>
            </a:r>
            <a:r>
              <a:rPr lang="en-US" sz="1300" b="1" i="0" dirty="0">
                <a:solidFill>
                  <a:srgbClr val="005092"/>
                </a:solidFill>
                <a:latin typeface="Lato" panose="020F0502020204030203" pitchFamily="34" charset="0"/>
                <a:ea typeface="Lato" panose="020F0502020204030203" pitchFamily="34" charset="0"/>
                <a:cs typeface="Lato" panose="020F0502020204030203" pitchFamily="34" charset="0"/>
              </a:rPr>
              <a:t>a</a:t>
            </a:r>
            <a:r>
              <a:rPr lang="en-IL" sz="1300" b="1" i="0" dirty="0">
                <a:solidFill>
                  <a:srgbClr val="005092"/>
                </a:solidFill>
                <a:latin typeface="Lato" panose="020F0502020204030203" pitchFamily="34" charset="0"/>
                <a:ea typeface="Lato" panose="020F0502020204030203" pitchFamily="34" charset="0"/>
                <a:cs typeface="Lato" panose="020F0502020204030203" pitchFamily="34" charset="0"/>
              </a:rPr>
              <a:t> Pain Free Future Worldwide</a:t>
            </a:r>
          </a:p>
        </p:txBody>
      </p:sp>
      <p:sp>
        <p:nvSpPr>
          <p:cNvPr id="4" name="TextBox 3">
            <a:extLst>
              <a:ext uri="{FF2B5EF4-FFF2-40B4-BE49-F238E27FC236}">
                <a16:creationId xmlns:a16="http://schemas.microsoft.com/office/drawing/2014/main" id="{6E50A60F-23F5-277F-A677-7ABD1DE07A1E}"/>
              </a:ext>
            </a:extLst>
          </p:cNvPr>
          <p:cNvSpPr txBox="1"/>
          <p:nvPr/>
        </p:nvSpPr>
        <p:spPr>
          <a:xfrm>
            <a:off x="191510" y="493864"/>
            <a:ext cx="3685998" cy="877163"/>
          </a:xfrm>
          <a:prstGeom prst="rect">
            <a:avLst/>
          </a:prstGeom>
          <a:noFill/>
        </p:spPr>
        <p:txBody>
          <a:bodyPr wrap="square" rtlCol="0">
            <a:spAutoFit/>
          </a:bodyPr>
          <a:lstStyle/>
          <a:p>
            <a:pPr>
              <a:lnSpc>
                <a:spcPct val="100000"/>
              </a:lnSpc>
            </a:pPr>
            <a:r>
              <a:rPr lang="en-US" sz="1700" b="1" i="0" u="none" strike="noStrike" kern="1200" dirty="0">
                <a:solidFill>
                  <a:schemeClr val="tx1"/>
                </a:solidFill>
                <a:effectLst/>
                <a:latin typeface="Lato" panose="020F0502020204030203" pitchFamily="34" charset="0"/>
                <a:ea typeface="Lato" panose="020F0502020204030203" pitchFamily="34" charset="0"/>
                <a:cs typeface="Lato" panose="020F0502020204030203" pitchFamily="34" charset="0"/>
              </a:rPr>
              <a:t>WORLD DAY OF REGIONAL ANAESTHESIA &amp; PAIN MEDICINE </a:t>
            </a:r>
          </a:p>
          <a:p>
            <a:pPr>
              <a:lnSpc>
                <a:spcPct val="100000"/>
              </a:lnSpc>
            </a:pPr>
            <a:r>
              <a:rPr lang="en-US" sz="1700" b="0" i="0" u="none" strike="noStrike" kern="12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3</a:t>
            </a:r>
            <a:r>
              <a:rPr lang="en-US" sz="1700" b="0" i="0" u="none" strike="noStrike" kern="1200" baseline="300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rd</a:t>
            </a:r>
            <a:r>
              <a:rPr lang="en-US" sz="1700" b="0" i="0" u="none" strike="noStrike" kern="12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 Edition</a:t>
            </a:r>
            <a:endParaRPr lang="en-IL" sz="1700" b="0" i="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5" name="TextBox 4">
            <a:extLst>
              <a:ext uri="{FF2B5EF4-FFF2-40B4-BE49-F238E27FC236}">
                <a16:creationId xmlns:a16="http://schemas.microsoft.com/office/drawing/2014/main" id="{1189712A-18D1-197B-D59B-5F64D29432DC}"/>
              </a:ext>
            </a:extLst>
          </p:cNvPr>
          <p:cNvSpPr txBox="1"/>
          <p:nvPr/>
        </p:nvSpPr>
        <p:spPr>
          <a:xfrm>
            <a:off x="179908" y="1323513"/>
            <a:ext cx="4992456" cy="307777"/>
          </a:xfrm>
          <a:prstGeom prst="rect">
            <a:avLst/>
          </a:prstGeom>
          <a:noFill/>
        </p:spPr>
        <p:txBody>
          <a:bodyPr wrap="square" rtlCol="0">
            <a:spAutoFit/>
          </a:bodyPr>
          <a:lstStyle/>
          <a:p>
            <a:r>
              <a:rPr lang="en-IL" sz="1400" b="1" i="0" dirty="0">
                <a:solidFill>
                  <a:srgbClr val="2FB455"/>
                </a:solidFill>
                <a:latin typeface="Lato" panose="020F0502020204030203" pitchFamily="34" charset="0"/>
                <a:ea typeface="Lato" panose="020F0502020204030203" pitchFamily="34" charset="0"/>
                <a:cs typeface="Lato" panose="020F0502020204030203" pitchFamily="34" charset="0"/>
              </a:rPr>
              <a:t>Equity, Access, Relief </a:t>
            </a:r>
          </a:p>
        </p:txBody>
      </p:sp>
    </p:spTree>
    <p:extLst>
      <p:ext uri="{BB962C8B-B14F-4D97-AF65-F5344CB8AC3E}">
        <p14:creationId xmlns:p14="http://schemas.microsoft.com/office/powerpoint/2010/main" val="3285828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up of a white cell&#10;&#10;AI-generated content may be incorrect.">
            <a:extLst>
              <a:ext uri="{FF2B5EF4-FFF2-40B4-BE49-F238E27FC236}">
                <a16:creationId xmlns:a16="http://schemas.microsoft.com/office/drawing/2014/main" id="{1546D4DF-50DA-64EF-F4CC-82C57C42BD01}"/>
              </a:ext>
            </a:extLst>
          </p:cNvPr>
          <p:cNvPicPr>
            <a:picLocks noChangeAspect="1"/>
          </p:cNvPicPr>
          <p:nvPr/>
        </p:nvPicPr>
        <p:blipFill>
          <a:blip r:embed="rId2">
            <a:alphaModFix/>
          </a:blip>
          <a:srcRect t="10653" r="22150" b="2302"/>
          <a:stretch>
            <a:fillRect/>
          </a:stretch>
        </p:blipFill>
        <p:spPr>
          <a:xfrm>
            <a:off x="1463040" y="2265172"/>
            <a:ext cx="6096635" cy="6912864"/>
          </a:xfrm>
          <a:prstGeom prst="rect">
            <a:avLst/>
          </a:prstGeom>
        </p:spPr>
      </p:pic>
      <p:pic>
        <p:nvPicPr>
          <p:cNvPr id="3" name="Picture 2">
            <a:extLst>
              <a:ext uri="{FF2B5EF4-FFF2-40B4-BE49-F238E27FC236}">
                <a16:creationId xmlns:a16="http://schemas.microsoft.com/office/drawing/2014/main" id="{21158FD3-B13E-0FF5-6B32-F310F065C6FD}"/>
              </a:ext>
            </a:extLst>
          </p:cNvPr>
          <p:cNvPicPr>
            <a:picLocks noChangeAspect="1"/>
          </p:cNvPicPr>
          <p:nvPr/>
        </p:nvPicPr>
        <p:blipFill>
          <a:blip r:embed="rId3"/>
          <a:srcRect/>
          <a:stretch/>
        </p:blipFill>
        <p:spPr>
          <a:xfrm>
            <a:off x="1587" y="6051518"/>
            <a:ext cx="7556500" cy="2514600"/>
          </a:xfrm>
          <a:prstGeom prst="rect">
            <a:avLst/>
          </a:prstGeom>
        </p:spPr>
      </p:pic>
      <p:pic>
        <p:nvPicPr>
          <p:cNvPr id="8" name="Picture 7" descr="A black background with blue lines and dots&#10;&#10;Description automatically generated">
            <a:extLst>
              <a:ext uri="{FF2B5EF4-FFF2-40B4-BE49-F238E27FC236}">
                <a16:creationId xmlns:a16="http://schemas.microsoft.com/office/drawing/2014/main" id="{16D129A2-33BF-8F90-9E16-8FE30DA33812}"/>
              </a:ext>
            </a:extLst>
          </p:cNvPr>
          <p:cNvPicPr>
            <a:picLocks noChangeAspect="1"/>
          </p:cNvPicPr>
          <p:nvPr/>
        </p:nvPicPr>
        <p:blipFill>
          <a:blip r:embed="rId4"/>
          <a:stretch>
            <a:fillRect/>
          </a:stretch>
        </p:blipFill>
        <p:spPr>
          <a:xfrm>
            <a:off x="0" y="2084669"/>
            <a:ext cx="7559675" cy="5483449"/>
          </a:xfrm>
          <a:prstGeom prst="rect">
            <a:avLst/>
          </a:prstGeom>
        </p:spPr>
      </p:pic>
      <p:sp>
        <p:nvSpPr>
          <p:cNvPr id="9" name="TextBox 8">
            <a:extLst>
              <a:ext uri="{FF2B5EF4-FFF2-40B4-BE49-F238E27FC236}">
                <a16:creationId xmlns:a16="http://schemas.microsoft.com/office/drawing/2014/main" id="{DF477E7C-2FBF-9F41-9D2D-271E6FC3C7F1}"/>
              </a:ext>
            </a:extLst>
          </p:cNvPr>
          <p:cNvSpPr txBox="1"/>
          <p:nvPr/>
        </p:nvSpPr>
        <p:spPr>
          <a:xfrm>
            <a:off x="651448" y="2403429"/>
            <a:ext cx="6256778" cy="1631216"/>
          </a:xfrm>
          <a:prstGeom prst="rect">
            <a:avLst/>
          </a:prstGeom>
          <a:noFill/>
        </p:spPr>
        <p:txBody>
          <a:bodyPr wrap="square" rtlCol="0">
            <a:spAutoFit/>
          </a:bodyPr>
          <a:lstStyle/>
          <a:p>
            <a:r>
              <a:rPr lang="en-US" sz="5000" b="1" dirty="0">
                <a:solidFill>
                  <a:srgbClr val="0C4DA3"/>
                </a:solidFill>
                <a:effectLst/>
                <a:latin typeface="Lato Black" panose="020F0502020204030203" pitchFamily="34" charset="0"/>
                <a:ea typeface="Lato Black" panose="020F0502020204030203" pitchFamily="34" charset="0"/>
                <a:cs typeface="Lato Black" panose="020F0502020204030203" pitchFamily="34" charset="0"/>
              </a:rPr>
              <a:t>SCIENTIFIC </a:t>
            </a:r>
          </a:p>
          <a:p>
            <a:r>
              <a:rPr lang="en-US" sz="5000" b="1" dirty="0">
                <a:solidFill>
                  <a:srgbClr val="0C4DA3"/>
                </a:solidFill>
                <a:effectLst/>
                <a:latin typeface="Lato Black" panose="020F0502020204030203" pitchFamily="34" charset="0"/>
                <a:ea typeface="Lato Black" panose="020F0502020204030203" pitchFamily="34" charset="0"/>
                <a:cs typeface="Lato Black" panose="020F0502020204030203" pitchFamily="34" charset="0"/>
              </a:rPr>
              <a:t>PROGRAM</a:t>
            </a:r>
          </a:p>
        </p:txBody>
      </p:sp>
    </p:spTree>
    <p:extLst>
      <p:ext uri="{BB962C8B-B14F-4D97-AF65-F5344CB8AC3E}">
        <p14:creationId xmlns:p14="http://schemas.microsoft.com/office/powerpoint/2010/main" val="2353171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F014F84-EA70-7BCF-BEC6-FDA963C6367B}"/>
              </a:ext>
            </a:extLst>
          </p:cNvPr>
          <p:cNvGraphicFramePr>
            <a:graphicFrameLocks noGrp="1"/>
          </p:cNvGraphicFramePr>
          <p:nvPr>
            <p:extLst>
              <p:ext uri="{D42A27DB-BD31-4B8C-83A1-F6EECF244321}">
                <p14:modId xmlns:p14="http://schemas.microsoft.com/office/powerpoint/2010/main" val="2986191167"/>
              </p:ext>
            </p:extLst>
          </p:nvPr>
        </p:nvGraphicFramePr>
        <p:xfrm>
          <a:off x="457993" y="2382559"/>
          <a:ext cx="6643687" cy="7004080"/>
        </p:xfrm>
        <a:graphic>
          <a:graphicData uri="http://schemas.openxmlformats.org/drawingml/2006/table">
            <a:tbl>
              <a:tblPr/>
              <a:tblGrid>
                <a:gridCol w="1169511">
                  <a:extLst>
                    <a:ext uri="{9D8B030D-6E8A-4147-A177-3AD203B41FA5}">
                      <a16:colId xmlns:a16="http://schemas.microsoft.com/office/drawing/2014/main" val="20000"/>
                    </a:ext>
                  </a:extLst>
                </a:gridCol>
                <a:gridCol w="5474176">
                  <a:extLst>
                    <a:ext uri="{9D8B030D-6E8A-4147-A177-3AD203B41FA5}">
                      <a16:colId xmlns:a16="http://schemas.microsoft.com/office/drawing/2014/main" val="20004"/>
                    </a:ext>
                  </a:extLst>
                </a:gridCol>
              </a:tblGrid>
              <a:tr h="360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000" b="1" i="0" kern="1200" dirty="0">
                          <a:solidFill>
                            <a:schemeClr val="bg1"/>
                          </a:solidFill>
                          <a:effectLst/>
                          <a:latin typeface="Lato Black" panose="020F0502020204030203" pitchFamily="34" charset="0"/>
                          <a:ea typeface="Lato Black" panose="020F0502020204030203" pitchFamily="34" charset="0"/>
                          <a:cs typeface="Lato Black" panose="020F0502020204030203" pitchFamily="34" charset="0"/>
                        </a:rPr>
                        <a:t>08:30-09:00</a:t>
                      </a:r>
                      <a:endParaRPr kumimoji="0" lang="en-US" altLang="en-US" sz="1000" b="1" i="0" u="none" strike="noStrike" cap="none" normalizeH="0" baseline="0" dirty="0">
                        <a:ln>
                          <a:noFill/>
                        </a:ln>
                        <a:solidFill>
                          <a:srgbClr val="FFFFFF"/>
                        </a:solidFill>
                        <a:effectLst/>
                        <a:latin typeface="Lato Black" panose="020F0502020204030203" pitchFamily="34" charset="0"/>
                        <a:ea typeface="Lato Black" panose="020F0502020204030203" pitchFamily="34" charset="0"/>
                        <a:cs typeface="Lato Black" panose="020F0502020204030203" pitchFamily="34" charset="0"/>
                      </a:endParaRPr>
                    </a:p>
                  </a:txBody>
                  <a:tcPr marT="72000" marB="72000" anchor="ctr" horzOverflow="overflow">
                    <a:lnL w="3175" cap="flat" cmpd="sng" algn="ctr">
                      <a:solidFill>
                        <a:schemeClr val="bg1"/>
                      </a:solidFill>
                      <a:prstDash val="solid"/>
                      <a:round/>
                      <a:headEnd type="none" w="med" len="med"/>
                      <a:tailEnd type="none" w="med" len="med"/>
                    </a:lnL>
                    <a:lnR w="3175" cap="flat" cmpd="sng" algn="ctr">
                      <a:solidFill>
                        <a:srgbClr val="014DA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2FB455"/>
                    </a:solid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US" sz="1200" b="1" i="0" kern="1200" dirty="0">
                          <a:solidFill>
                            <a:schemeClr val="bg1"/>
                          </a:solidFill>
                          <a:effectLst/>
                          <a:latin typeface="Lato Black" panose="020F0502020204030203" pitchFamily="34" charset="0"/>
                          <a:ea typeface="Lato Black" panose="020F0502020204030203" pitchFamily="34" charset="0"/>
                          <a:cs typeface="Lato Black" panose="020F0502020204030203" pitchFamily="34" charset="0"/>
                        </a:rPr>
                        <a:t>VENUE – ARRIVALS – REGISTRATIONS</a:t>
                      </a:r>
                    </a:p>
                  </a:txBody>
                  <a:tcPr marT="72000" marB="72000" anchor="ctr" horzOverflow="overflow">
                    <a:lnL w="3175" cap="flat" cmpd="sng" algn="ctr">
                      <a:solidFill>
                        <a:srgbClr val="014DA2"/>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2FB455"/>
                    </a:solidFill>
                  </a:tcPr>
                </a:tc>
                <a:extLst>
                  <a:ext uri="{0D108BD9-81ED-4DB2-BD59-A6C34878D82A}">
                    <a16:rowId xmlns:a16="http://schemas.microsoft.com/office/drawing/2014/main" val="631834713"/>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300" b="0" i="0" dirty="0">
                        <a:solidFill>
                          <a:srgbClr val="012247"/>
                        </a:solidFill>
                        <a:effectLst/>
                        <a:latin typeface="Lato Light" panose="020F0502020204030203" pitchFamily="34" charset="0"/>
                        <a:ea typeface="Lato Light" panose="020F0502020204030203" pitchFamily="34" charset="0"/>
                        <a:cs typeface="Lato Light" panose="020F0502020204030203" pitchFamily="34" charset="0"/>
                      </a:endParaRPr>
                    </a:p>
                  </a:txBody>
                  <a:tcPr marT="72000" marB="7200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lang="en-US" sz="300" b="0" i="0" kern="12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endParaRPr>
                    </a:p>
                  </a:txBody>
                  <a:tcPr marT="72000" marB="72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8432421"/>
                  </a:ext>
                </a:extLst>
              </a:tr>
              <a:tr h="360000">
                <a:tc>
                  <a:txBody>
                    <a:bodyPr/>
                    <a:lstStyle>
                      <a:lvl1pPr eaLnBrk="0" hangingPunct="0">
                        <a:lnSpc>
                          <a:spcPct val="90000"/>
                        </a:lnSpc>
                        <a:spcBef>
                          <a:spcPts val="1000"/>
                        </a:spcBef>
                        <a:buFont typeface="Arial" charset="0"/>
                        <a:defRPr sz="2000">
                          <a:solidFill>
                            <a:schemeClr val="tx1"/>
                          </a:solidFill>
                          <a:latin typeface="Arial" charset="0"/>
                          <a:ea typeface="Arial" charset="0"/>
                          <a:cs typeface="Arial" charset="0"/>
                        </a:defRPr>
                      </a:lvl1pPr>
                      <a:lvl2pPr marL="37931725" indent="-37474525" eaLnBrk="0" hangingPunct="0">
                        <a:lnSpc>
                          <a:spcPct val="90000"/>
                        </a:lnSpc>
                        <a:spcBef>
                          <a:spcPts val="500"/>
                        </a:spcBef>
                        <a:buFont typeface="Arial" charset="0"/>
                        <a:defRPr>
                          <a:solidFill>
                            <a:schemeClr val="tx1"/>
                          </a:solidFill>
                          <a:latin typeface="Arial" charset="0"/>
                          <a:ea typeface="Arial" charset="0"/>
                          <a:cs typeface="Arial" charset="0"/>
                        </a:defRPr>
                      </a:lvl2pPr>
                      <a:lvl3pPr eaLnBrk="0" hangingPunct="0">
                        <a:lnSpc>
                          <a:spcPct val="90000"/>
                        </a:lnSpc>
                        <a:spcBef>
                          <a:spcPts val="500"/>
                        </a:spcBef>
                        <a:defRPr sz="2000">
                          <a:solidFill>
                            <a:schemeClr val="tx1"/>
                          </a:solidFill>
                          <a:latin typeface="Arial" charset="0"/>
                          <a:ea typeface="Arial" charset="0"/>
                          <a:cs typeface="Arial" charset="0"/>
                        </a:defRPr>
                      </a:lvl3pPr>
                      <a:lvl4pPr eaLnBrk="0" hangingPunct="0">
                        <a:lnSpc>
                          <a:spcPct val="90000"/>
                        </a:lnSpc>
                        <a:spcBef>
                          <a:spcPts val="500"/>
                        </a:spcBef>
                        <a:defRPr sz="1400">
                          <a:solidFill>
                            <a:schemeClr val="tx1"/>
                          </a:solidFill>
                          <a:latin typeface="Arial" charset="0"/>
                          <a:ea typeface="Arial" charset="0"/>
                          <a:cs typeface="Arial" charset="0"/>
                        </a:defRPr>
                      </a:lvl4pPr>
                      <a:lvl5pPr eaLnBrk="0" hangingPunct="0">
                        <a:lnSpc>
                          <a:spcPct val="90000"/>
                        </a:lnSpc>
                        <a:spcBef>
                          <a:spcPts val="500"/>
                        </a:spcBef>
                        <a:defRPr sz="1400">
                          <a:solidFill>
                            <a:schemeClr val="tx1"/>
                          </a:solidFill>
                          <a:latin typeface="Arial" charset="0"/>
                          <a:ea typeface="Arial" charset="0"/>
                          <a:cs typeface="Arial" charset="0"/>
                        </a:defRPr>
                      </a:lvl5pPr>
                      <a:lvl6pPr marL="457200" eaLnBrk="0" fontAlgn="base" hangingPunct="0">
                        <a:lnSpc>
                          <a:spcPct val="90000"/>
                        </a:lnSpc>
                        <a:spcBef>
                          <a:spcPts val="500"/>
                        </a:spcBef>
                        <a:spcAft>
                          <a:spcPct val="0"/>
                        </a:spcAft>
                        <a:defRPr sz="1400">
                          <a:solidFill>
                            <a:schemeClr val="tx1"/>
                          </a:solidFill>
                          <a:latin typeface="Arial" charset="0"/>
                          <a:ea typeface="Arial" charset="0"/>
                          <a:cs typeface="Arial" charset="0"/>
                        </a:defRPr>
                      </a:lvl6pPr>
                      <a:lvl7pPr marL="914400" eaLnBrk="0" fontAlgn="base" hangingPunct="0">
                        <a:lnSpc>
                          <a:spcPct val="90000"/>
                        </a:lnSpc>
                        <a:spcBef>
                          <a:spcPts val="500"/>
                        </a:spcBef>
                        <a:spcAft>
                          <a:spcPct val="0"/>
                        </a:spcAft>
                        <a:defRPr sz="1400">
                          <a:solidFill>
                            <a:schemeClr val="tx1"/>
                          </a:solidFill>
                          <a:latin typeface="Arial" charset="0"/>
                          <a:ea typeface="Arial" charset="0"/>
                          <a:cs typeface="Arial" charset="0"/>
                        </a:defRPr>
                      </a:lvl7pPr>
                      <a:lvl8pPr marL="1371600" eaLnBrk="0" fontAlgn="base" hangingPunct="0">
                        <a:lnSpc>
                          <a:spcPct val="90000"/>
                        </a:lnSpc>
                        <a:spcBef>
                          <a:spcPts val="500"/>
                        </a:spcBef>
                        <a:spcAft>
                          <a:spcPct val="0"/>
                        </a:spcAft>
                        <a:defRPr sz="1400">
                          <a:solidFill>
                            <a:schemeClr val="tx1"/>
                          </a:solidFill>
                          <a:latin typeface="Arial" charset="0"/>
                          <a:ea typeface="Arial" charset="0"/>
                          <a:cs typeface="Arial" charset="0"/>
                        </a:defRPr>
                      </a:lvl8pPr>
                      <a:lvl9pPr marL="1828800" eaLnBrk="0" fontAlgn="base" hangingPunct="0">
                        <a:lnSpc>
                          <a:spcPct val="90000"/>
                        </a:lnSpc>
                        <a:spcBef>
                          <a:spcPts val="500"/>
                        </a:spcBef>
                        <a:spcAft>
                          <a:spcPct val="0"/>
                        </a:spcAft>
                        <a:defRPr sz="1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000" b="1" i="0" kern="1200" dirty="0">
                          <a:solidFill>
                            <a:schemeClr val="bg1"/>
                          </a:solidFill>
                          <a:effectLst/>
                          <a:latin typeface="Lato Black" panose="020F0502020204030203" pitchFamily="34" charset="0"/>
                          <a:ea typeface="Lato Black" panose="020F0502020204030203" pitchFamily="34" charset="0"/>
                          <a:cs typeface="Lato Black" panose="020F0502020204030203" pitchFamily="34" charset="0"/>
                        </a:rPr>
                        <a:t>09:00-09:30</a:t>
                      </a:r>
                      <a:endParaRPr kumimoji="0" lang="en-US" altLang="en-US" sz="1000" b="1" i="0" u="none" strike="noStrike" cap="none" normalizeH="0" baseline="0" dirty="0">
                        <a:ln>
                          <a:noFill/>
                        </a:ln>
                        <a:solidFill>
                          <a:srgbClr val="FFFFFF"/>
                        </a:solidFill>
                        <a:effectLst/>
                        <a:latin typeface="Lato Black" panose="020F0502020204030203" pitchFamily="34" charset="0"/>
                        <a:ea typeface="Lato Black" panose="020F0502020204030203" pitchFamily="34" charset="0"/>
                        <a:cs typeface="Lato Black" panose="020F0502020204030203" pitchFamily="34" charset="0"/>
                      </a:endParaRPr>
                    </a:p>
                  </a:txBody>
                  <a:tcPr marT="72000" marB="72000" anchor="ctr" horzOverflow="overflow">
                    <a:lnL w="3175" cap="flat" cmpd="sng" algn="ctr">
                      <a:solidFill>
                        <a:schemeClr val="bg1"/>
                      </a:solidFill>
                      <a:prstDash val="solid"/>
                      <a:round/>
                      <a:headEnd type="none" w="med" len="med"/>
                      <a:tailEnd type="none" w="med" len="med"/>
                    </a:lnL>
                    <a:lnR w="3175" cap="flat" cmpd="sng" algn="ctr">
                      <a:solidFill>
                        <a:srgbClr val="014DA2"/>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014DA2"/>
                    </a:solidFill>
                  </a:tcPr>
                </a:tc>
                <a:tc>
                  <a:txBody>
                    <a:bodyPr/>
                    <a:lstStyle>
                      <a:lvl1pPr eaLnBrk="0" hangingPunct="0">
                        <a:lnSpc>
                          <a:spcPct val="90000"/>
                        </a:lnSpc>
                        <a:spcBef>
                          <a:spcPts val="1000"/>
                        </a:spcBef>
                        <a:buFont typeface="Arial" charset="0"/>
                        <a:defRPr sz="2000">
                          <a:solidFill>
                            <a:schemeClr val="tx1"/>
                          </a:solidFill>
                          <a:latin typeface="Arial" charset="0"/>
                          <a:ea typeface="Arial" charset="0"/>
                          <a:cs typeface="Arial" charset="0"/>
                        </a:defRPr>
                      </a:lvl1pPr>
                      <a:lvl2pPr marL="37931725" indent="-37474525" eaLnBrk="0" hangingPunct="0">
                        <a:lnSpc>
                          <a:spcPct val="90000"/>
                        </a:lnSpc>
                        <a:spcBef>
                          <a:spcPts val="500"/>
                        </a:spcBef>
                        <a:buFont typeface="Arial" charset="0"/>
                        <a:defRPr>
                          <a:solidFill>
                            <a:schemeClr val="tx1"/>
                          </a:solidFill>
                          <a:latin typeface="Arial" charset="0"/>
                          <a:ea typeface="Arial" charset="0"/>
                          <a:cs typeface="Arial" charset="0"/>
                        </a:defRPr>
                      </a:lvl2pPr>
                      <a:lvl3pPr eaLnBrk="0" hangingPunct="0">
                        <a:lnSpc>
                          <a:spcPct val="90000"/>
                        </a:lnSpc>
                        <a:spcBef>
                          <a:spcPts val="500"/>
                        </a:spcBef>
                        <a:defRPr sz="2000">
                          <a:solidFill>
                            <a:schemeClr val="tx1"/>
                          </a:solidFill>
                          <a:latin typeface="Arial" charset="0"/>
                          <a:ea typeface="Arial" charset="0"/>
                          <a:cs typeface="Arial" charset="0"/>
                        </a:defRPr>
                      </a:lvl3pPr>
                      <a:lvl4pPr eaLnBrk="0" hangingPunct="0">
                        <a:lnSpc>
                          <a:spcPct val="90000"/>
                        </a:lnSpc>
                        <a:spcBef>
                          <a:spcPts val="500"/>
                        </a:spcBef>
                        <a:defRPr sz="1400">
                          <a:solidFill>
                            <a:schemeClr val="tx1"/>
                          </a:solidFill>
                          <a:latin typeface="Arial" charset="0"/>
                          <a:ea typeface="Arial" charset="0"/>
                          <a:cs typeface="Arial" charset="0"/>
                        </a:defRPr>
                      </a:lvl4pPr>
                      <a:lvl5pPr eaLnBrk="0" hangingPunct="0">
                        <a:lnSpc>
                          <a:spcPct val="90000"/>
                        </a:lnSpc>
                        <a:spcBef>
                          <a:spcPts val="500"/>
                        </a:spcBef>
                        <a:defRPr sz="1400">
                          <a:solidFill>
                            <a:schemeClr val="tx1"/>
                          </a:solidFill>
                          <a:latin typeface="Arial" charset="0"/>
                          <a:ea typeface="Arial" charset="0"/>
                          <a:cs typeface="Arial" charset="0"/>
                        </a:defRPr>
                      </a:lvl5pPr>
                      <a:lvl6pPr marL="457200" eaLnBrk="0" fontAlgn="base" hangingPunct="0">
                        <a:lnSpc>
                          <a:spcPct val="90000"/>
                        </a:lnSpc>
                        <a:spcBef>
                          <a:spcPts val="500"/>
                        </a:spcBef>
                        <a:spcAft>
                          <a:spcPct val="0"/>
                        </a:spcAft>
                        <a:defRPr sz="1400">
                          <a:solidFill>
                            <a:schemeClr val="tx1"/>
                          </a:solidFill>
                          <a:latin typeface="Arial" charset="0"/>
                          <a:ea typeface="Arial" charset="0"/>
                          <a:cs typeface="Arial" charset="0"/>
                        </a:defRPr>
                      </a:lvl6pPr>
                      <a:lvl7pPr marL="914400" eaLnBrk="0" fontAlgn="base" hangingPunct="0">
                        <a:lnSpc>
                          <a:spcPct val="90000"/>
                        </a:lnSpc>
                        <a:spcBef>
                          <a:spcPts val="500"/>
                        </a:spcBef>
                        <a:spcAft>
                          <a:spcPct val="0"/>
                        </a:spcAft>
                        <a:defRPr sz="1400">
                          <a:solidFill>
                            <a:schemeClr val="tx1"/>
                          </a:solidFill>
                          <a:latin typeface="Arial" charset="0"/>
                          <a:ea typeface="Arial" charset="0"/>
                          <a:cs typeface="Arial" charset="0"/>
                        </a:defRPr>
                      </a:lvl7pPr>
                      <a:lvl8pPr marL="1371600" eaLnBrk="0" fontAlgn="base" hangingPunct="0">
                        <a:lnSpc>
                          <a:spcPct val="90000"/>
                        </a:lnSpc>
                        <a:spcBef>
                          <a:spcPts val="500"/>
                        </a:spcBef>
                        <a:spcAft>
                          <a:spcPct val="0"/>
                        </a:spcAft>
                        <a:defRPr sz="1400">
                          <a:solidFill>
                            <a:schemeClr val="tx1"/>
                          </a:solidFill>
                          <a:latin typeface="Arial" charset="0"/>
                          <a:ea typeface="Arial" charset="0"/>
                          <a:cs typeface="Arial" charset="0"/>
                        </a:defRPr>
                      </a:lvl8pPr>
                      <a:lvl9pPr marL="1828800" eaLnBrk="0" fontAlgn="base" hangingPunct="0">
                        <a:lnSpc>
                          <a:spcPct val="90000"/>
                        </a:lnSpc>
                        <a:spcBef>
                          <a:spcPts val="500"/>
                        </a:spcBef>
                        <a:spcAft>
                          <a:spcPct val="0"/>
                        </a:spcAft>
                        <a:defRPr sz="1400">
                          <a:solidFill>
                            <a:schemeClr val="tx1"/>
                          </a:solidFill>
                          <a:latin typeface="Arial" charset="0"/>
                          <a:ea typeface="Arial" charset="0"/>
                          <a:cs typeface="Arial" charset="0"/>
                        </a:defRPr>
                      </a:lvl9pPr>
                    </a:lstStyle>
                    <a:p>
                      <a:pPr algn="l">
                        <a:lnSpc>
                          <a:spcPct val="100000"/>
                        </a:lnSpc>
                      </a:pPr>
                      <a:r>
                        <a:rPr lang="en-US" sz="1200" b="1" i="0" kern="1200" dirty="0">
                          <a:solidFill>
                            <a:schemeClr val="bg1"/>
                          </a:solidFill>
                          <a:effectLst/>
                          <a:latin typeface="Lato Black" panose="020F0502020204030203" pitchFamily="34" charset="0"/>
                          <a:ea typeface="Lato Black" panose="020F0502020204030203" pitchFamily="34" charset="0"/>
                          <a:cs typeface="Lato Black" panose="020F0502020204030203" pitchFamily="34" charset="0"/>
                        </a:rPr>
                        <a:t>WELCOME MESSAGES &amp; ADDRESSINGS</a:t>
                      </a:r>
                    </a:p>
                  </a:txBody>
                  <a:tcPr marT="72000" marB="72000" anchor="ctr" horzOverflow="overflow">
                    <a:lnL w="3175" cap="flat" cmpd="sng" algn="ctr">
                      <a:solidFill>
                        <a:srgbClr val="014DA2"/>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014DA2"/>
                    </a:solidFill>
                  </a:tcPr>
                </a:tc>
                <a:extLst>
                  <a:ext uri="{0D108BD9-81ED-4DB2-BD59-A6C34878D82A}">
                    <a16:rowId xmlns:a16="http://schemas.microsoft.com/office/drawing/2014/main" val="10000"/>
                  </a:ext>
                </a:extLst>
              </a:tr>
              <a:tr h="3960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595959"/>
                        </a:solidFill>
                        <a:effectLst/>
                        <a:latin typeface="Lato" panose="020F0502020204030203" pitchFamily="34" charset="0"/>
                        <a:ea typeface="Lato" panose="020F0502020204030203" pitchFamily="34" charset="0"/>
                        <a:cs typeface="Lato" panose="020F0502020204030203" pitchFamily="34" charset="0"/>
                      </a:endParaRPr>
                    </a:p>
                  </a:txBody>
                  <a:tcPr marT="72000" marB="72000" anchor="ctr" horzOverflow="overflow">
                    <a:lnL w="3175" cap="flat" cmpd="sng" algn="ctr">
                      <a:solidFill>
                        <a:schemeClr val="bg1"/>
                      </a:solidFill>
                      <a:prstDash val="solid"/>
                      <a:round/>
                      <a:headEnd type="none" w="med" len="med"/>
                      <a:tailEnd type="none" w="med" len="med"/>
                    </a:lnL>
                    <a:lnR w="3175" cap="flat" cmpd="sng" algn="ctr">
                      <a:solidFill>
                        <a:srgbClr val="014DA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noFill/>
                  </a:tcPr>
                </a:tc>
                <a:tc>
                  <a:txBody>
                    <a:bodyPr/>
                    <a:lstStyle/>
                    <a:p>
                      <a:pPr algn="l">
                        <a:lnSpc>
                          <a:spcPct val="100000"/>
                        </a:lnSpc>
                        <a:spcBef>
                          <a:spcPts val="200"/>
                        </a:spcBef>
                      </a:pPr>
                      <a:r>
                        <a:rPr lang="en-US" sz="1000" b="0" i="0" kern="1200" dirty="0">
                          <a:solidFill>
                            <a:schemeClr val="tx1"/>
                          </a:solidFill>
                          <a:effectLst/>
                          <a:latin typeface="Lato Light" panose="020F0302020204030203" pitchFamily="34" charset="0"/>
                          <a:ea typeface="Lato Light" panose="020F0502020204030203" pitchFamily="34" charset="0"/>
                          <a:cs typeface="Lato Light" panose="020F0502020204030203" pitchFamily="34" charset="0"/>
                        </a:rPr>
                        <a:t>City Representative/ City Liaison Person</a:t>
                      </a:r>
                      <a:r>
                        <a:rPr lang="en-US" sz="1000" b="0" i="1" kern="1200" dirty="0">
                          <a:solidFill>
                            <a:srgbClr val="6794C7"/>
                          </a:solidFill>
                          <a:effectLst/>
                          <a:latin typeface="Lato Light" panose="020F0302020204030203" pitchFamily="34" charset="0"/>
                          <a:ea typeface="Lato Light" panose="020F0502020204030203" pitchFamily="34" charset="0"/>
                          <a:cs typeface="Lato Light" panose="020F0502020204030203" pitchFamily="34" charset="0"/>
                        </a:rPr>
                        <a:t> (in person) for opening the event</a:t>
                      </a:r>
                    </a:p>
                    <a:p>
                      <a:pPr algn="l">
                        <a:lnSpc>
                          <a:spcPct val="100000"/>
                        </a:lnSpc>
                        <a:spcBef>
                          <a:spcPts val="200"/>
                        </a:spcBef>
                      </a:pPr>
                      <a:r>
                        <a:rPr lang="en-US" sz="1000" b="0" i="0" kern="1200" dirty="0">
                          <a:solidFill>
                            <a:schemeClr val="tx1"/>
                          </a:solidFill>
                          <a:effectLst/>
                          <a:latin typeface="Lato Light" panose="020F0302020204030203" pitchFamily="34" charset="0"/>
                          <a:ea typeface="Lato Light" panose="020F0502020204030203" pitchFamily="34" charset="0"/>
                          <a:cs typeface="Lato Light" panose="020F0502020204030203" pitchFamily="34" charset="0"/>
                        </a:rPr>
                        <a:t>Country Representative </a:t>
                      </a:r>
                      <a:r>
                        <a:rPr lang="en-US" sz="1000" b="0" i="1" kern="1200" dirty="0">
                          <a:solidFill>
                            <a:srgbClr val="6794C7"/>
                          </a:solidFill>
                          <a:effectLst/>
                          <a:latin typeface="Lato Light" panose="020F0302020204030203" pitchFamily="34" charset="0"/>
                          <a:ea typeface="Lato Light" panose="020F0502020204030203" pitchFamily="34" charset="0"/>
                          <a:cs typeface="Lato Light" panose="020F0502020204030203" pitchFamily="34" charset="0"/>
                        </a:rPr>
                        <a:t>(either in person or via zoom)</a:t>
                      </a:r>
                    </a:p>
                    <a:p>
                      <a:pPr algn="l">
                        <a:lnSpc>
                          <a:spcPct val="100000"/>
                        </a:lnSpc>
                        <a:spcBef>
                          <a:spcPts val="200"/>
                        </a:spcBef>
                      </a:pPr>
                      <a:r>
                        <a:rPr lang="en-US" sz="1000" b="0" i="0" kern="1200" dirty="0">
                          <a:solidFill>
                            <a:schemeClr val="tx1"/>
                          </a:solidFill>
                          <a:effectLst/>
                          <a:latin typeface="Lato Light" panose="020F0302020204030203" pitchFamily="34" charset="0"/>
                          <a:ea typeface="Lato" panose="020F0502020204030203" pitchFamily="34" charset="0"/>
                          <a:cs typeface="Lato" panose="020F0502020204030203" pitchFamily="34" charset="0"/>
                        </a:rPr>
                        <a:t>Nuala Lucas </a:t>
                      </a:r>
                      <a:r>
                        <a:rPr lang="en-US" sz="1000" b="0" i="0" kern="1200" dirty="0">
                          <a:solidFill>
                            <a:schemeClr val="tx1"/>
                          </a:solidFill>
                          <a:effectLst/>
                          <a:latin typeface="Lato Light" panose="020F0302020204030203" pitchFamily="34" charset="0"/>
                          <a:ea typeface="Lato Light" panose="020F0502020204030203" pitchFamily="34" charset="0"/>
                          <a:cs typeface="Lato Light" panose="020F0502020204030203" pitchFamily="34" charset="0"/>
                        </a:rPr>
                        <a:t>– Chair of Event </a:t>
                      </a:r>
                      <a:r>
                        <a:rPr lang="en-US" sz="1000" b="0" i="1" kern="1200" dirty="0">
                          <a:solidFill>
                            <a:srgbClr val="6794C7"/>
                          </a:solidFill>
                          <a:effectLst/>
                          <a:latin typeface="Lato Light" panose="020F0302020204030203" pitchFamily="34" charset="0"/>
                          <a:ea typeface="Lato Light" panose="020F0502020204030203" pitchFamily="34" charset="0"/>
                          <a:cs typeface="Lato Light" panose="020F0502020204030203" pitchFamily="34" charset="0"/>
                        </a:rPr>
                        <a:t>(via live streaming / recording stand by)</a:t>
                      </a:r>
                    </a:p>
                    <a:p>
                      <a:pPr algn="l">
                        <a:lnSpc>
                          <a:spcPct val="100000"/>
                        </a:lnSpc>
                        <a:spcBef>
                          <a:spcPts val="200"/>
                        </a:spcBef>
                      </a:pPr>
                      <a:r>
                        <a:rPr lang="en-US" sz="1000" b="0" i="0" kern="1200" dirty="0">
                          <a:solidFill>
                            <a:schemeClr val="tx1"/>
                          </a:solidFill>
                          <a:effectLst/>
                          <a:latin typeface="Lato Light" panose="020F0302020204030203" pitchFamily="34" charset="0"/>
                          <a:ea typeface="Lato" panose="020F0502020204030203" pitchFamily="34" charset="0"/>
                          <a:cs typeface="Lato" panose="020F0502020204030203" pitchFamily="34" charset="0"/>
                        </a:rPr>
                        <a:t>Eleni </a:t>
                      </a:r>
                      <a:r>
                        <a:rPr lang="en-US" sz="1000" b="0" i="0" kern="1200" dirty="0" err="1">
                          <a:solidFill>
                            <a:schemeClr val="tx1"/>
                          </a:solidFill>
                          <a:effectLst/>
                          <a:latin typeface="Lato Light" panose="020F0302020204030203" pitchFamily="34" charset="0"/>
                          <a:ea typeface="Lato" panose="020F0502020204030203" pitchFamily="34" charset="0"/>
                          <a:cs typeface="Lato" panose="020F0502020204030203" pitchFamily="34" charset="0"/>
                        </a:rPr>
                        <a:t>Moka</a:t>
                      </a:r>
                      <a:r>
                        <a:rPr lang="en-US" sz="1000" b="0" i="0" kern="1200" dirty="0">
                          <a:solidFill>
                            <a:schemeClr val="tx1"/>
                          </a:solidFill>
                          <a:effectLst/>
                          <a:latin typeface="Lato Light" panose="020F0302020204030203" pitchFamily="34" charset="0"/>
                          <a:ea typeface="Lato Light" panose="020F0502020204030203" pitchFamily="34" charset="0"/>
                          <a:cs typeface="Lato Light" panose="020F0502020204030203" pitchFamily="34" charset="0"/>
                        </a:rPr>
                        <a:t> – ESRA President </a:t>
                      </a:r>
                      <a:r>
                        <a:rPr lang="en-US" sz="1000" b="0" i="1" kern="1200" dirty="0">
                          <a:solidFill>
                            <a:srgbClr val="6794C7"/>
                          </a:solidFill>
                          <a:effectLst/>
                          <a:latin typeface="Lato Light" panose="020F0302020204030203" pitchFamily="34" charset="0"/>
                          <a:ea typeface="Lato Light" panose="020F0502020204030203" pitchFamily="34" charset="0"/>
                          <a:cs typeface="Lato Light" panose="020F0502020204030203" pitchFamily="34" charset="0"/>
                        </a:rPr>
                        <a:t>(via live streaming / recording stand by)</a:t>
                      </a:r>
                    </a:p>
                    <a:p>
                      <a:pPr algn="l">
                        <a:lnSpc>
                          <a:spcPct val="100000"/>
                        </a:lnSpc>
                        <a:spcBef>
                          <a:spcPts val="200"/>
                        </a:spcBef>
                      </a:pPr>
                      <a:r>
                        <a:rPr lang="en-US" sz="1000" b="0" i="0" kern="1200" dirty="0">
                          <a:solidFill>
                            <a:schemeClr val="tx1"/>
                          </a:solidFill>
                          <a:effectLst/>
                          <a:latin typeface="Lato Light" panose="020F0302020204030203" pitchFamily="34" charset="0"/>
                          <a:ea typeface="Lato Light" panose="020F0502020204030203" pitchFamily="34" charset="0"/>
                          <a:cs typeface="Lato Light" panose="020F0502020204030203" pitchFamily="34" charset="0"/>
                        </a:rPr>
                        <a:t>Sister Societies Presidents </a:t>
                      </a:r>
                      <a:r>
                        <a:rPr lang="en-US" sz="1000" b="0" i="1" kern="1200" dirty="0">
                          <a:solidFill>
                            <a:srgbClr val="6794C7"/>
                          </a:solidFill>
                          <a:effectLst/>
                          <a:latin typeface="Lato Light" panose="020F0302020204030203" pitchFamily="34" charset="0"/>
                          <a:ea typeface="Lato Light" panose="020F0502020204030203" pitchFamily="34" charset="0"/>
                          <a:cs typeface="Lato Light" panose="020F0502020204030203" pitchFamily="34" charset="0"/>
                        </a:rPr>
                        <a:t>(either recordings or via live streaming)</a:t>
                      </a:r>
                    </a:p>
                    <a:p>
                      <a:pPr algn="l">
                        <a:lnSpc>
                          <a:spcPct val="100000"/>
                        </a:lnSpc>
                        <a:spcBef>
                          <a:spcPts val="200"/>
                        </a:spcBef>
                      </a:pPr>
                      <a:r>
                        <a:rPr lang="en-US" sz="1000" b="0" i="0" kern="1200" dirty="0">
                          <a:solidFill>
                            <a:schemeClr val="tx1"/>
                          </a:solidFill>
                          <a:effectLst/>
                          <a:latin typeface="Lato Light" panose="020F0302020204030203" pitchFamily="34" charset="0"/>
                          <a:ea typeface="Lato Light" panose="020F0502020204030203" pitchFamily="34" charset="0"/>
                          <a:cs typeface="Lato Light" panose="020F0502020204030203" pitchFamily="34" charset="0"/>
                        </a:rPr>
                        <a:t>Other </a:t>
                      </a:r>
                      <a:r>
                        <a:rPr lang="en-US" sz="1000" b="0" i="0" kern="1200" dirty="0" err="1">
                          <a:solidFill>
                            <a:schemeClr val="tx1"/>
                          </a:solidFill>
                          <a:effectLst/>
                          <a:latin typeface="Lato Light" panose="020F0302020204030203" pitchFamily="34" charset="0"/>
                          <a:ea typeface="Lato Light" panose="020F0502020204030203" pitchFamily="34" charset="0"/>
                          <a:cs typeface="Lato Light" panose="020F0502020204030203" pitchFamily="34" charset="0"/>
                        </a:rPr>
                        <a:t>Addressings</a:t>
                      </a:r>
                      <a:r>
                        <a:rPr lang="en-US" sz="1000" b="0" i="1" kern="1200" dirty="0">
                          <a:solidFill>
                            <a:srgbClr val="6794C7"/>
                          </a:solidFill>
                          <a:effectLst/>
                          <a:latin typeface="Lato Light" panose="020F0302020204030203" pitchFamily="34" charset="0"/>
                          <a:ea typeface="Lato Light" panose="020F0502020204030203" pitchFamily="34" charset="0"/>
                          <a:cs typeface="Lato Light" panose="020F0502020204030203" pitchFamily="34" charset="0"/>
                        </a:rPr>
                        <a:t> (can be added as per each city needs)</a:t>
                      </a:r>
                    </a:p>
                  </a:txBody>
                  <a:tcPr marL="137160" marR="137160" marT="137160" marB="137160" anchor="ctr">
                    <a:lnL w="3175" cap="flat" cmpd="sng" algn="ctr">
                      <a:solidFill>
                        <a:srgbClr val="014DA2"/>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6979843"/>
                  </a:ext>
                </a:extLst>
              </a:tr>
              <a:tr h="360000">
                <a:tc>
                  <a:txBody>
                    <a:bodyPr/>
                    <a:lstStyle>
                      <a:lvl1pPr eaLnBrk="0" hangingPunct="0">
                        <a:lnSpc>
                          <a:spcPct val="90000"/>
                        </a:lnSpc>
                        <a:spcBef>
                          <a:spcPts val="1000"/>
                        </a:spcBef>
                        <a:buFont typeface="Arial" charset="0"/>
                        <a:defRPr sz="2000">
                          <a:solidFill>
                            <a:schemeClr val="tx1"/>
                          </a:solidFill>
                          <a:latin typeface="Arial" charset="0"/>
                          <a:ea typeface="Arial" charset="0"/>
                          <a:cs typeface="Arial" charset="0"/>
                        </a:defRPr>
                      </a:lvl1pPr>
                      <a:lvl2pPr marL="37931725" indent="-37474525" eaLnBrk="0" hangingPunct="0">
                        <a:lnSpc>
                          <a:spcPct val="90000"/>
                        </a:lnSpc>
                        <a:spcBef>
                          <a:spcPts val="500"/>
                        </a:spcBef>
                        <a:buFont typeface="Arial" charset="0"/>
                        <a:defRPr>
                          <a:solidFill>
                            <a:schemeClr val="tx1"/>
                          </a:solidFill>
                          <a:latin typeface="Arial" charset="0"/>
                          <a:ea typeface="Arial" charset="0"/>
                          <a:cs typeface="Arial" charset="0"/>
                        </a:defRPr>
                      </a:lvl2pPr>
                      <a:lvl3pPr eaLnBrk="0" hangingPunct="0">
                        <a:lnSpc>
                          <a:spcPct val="90000"/>
                        </a:lnSpc>
                        <a:spcBef>
                          <a:spcPts val="500"/>
                        </a:spcBef>
                        <a:defRPr sz="2000">
                          <a:solidFill>
                            <a:schemeClr val="tx1"/>
                          </a:solidFill>
                          <a:latin typeface="Arial" charset="0"/>
                          <a:ea typeface="Arial" charset="0"/>
                          <a:cs typeface="Arial" charset="0"/>
                        </a:defRPr>
                      </a:lvl3pPr>
                      <a:lvl4pPr eaLnBrk="0" hangingPunct="0">
                        <a:lnSpc>
                          <a:spcPct val="90000"/>
                        </a:lnSpc>
                        <a:spcBef>
                          <a:spcPts val="500"/>
                        </a:spcBef>
                        <a:defRPr sz="1400">
                          <a:solidFill>
                            <a:schemeClr val="tx1"/>
                          </a:solidFill>
                          <a:latin typeface="Arial" charset="0"/>
                          <a:ea typeface="Arial" charset="0"/>
                          <a:cs typeface="Arial" charset="0"/>
                        </a:defRPr>
                      </a:lvl4pPr>
                      <a:lvl5pPr eaLnBrk="0" hangingPunct="0">
                        <a:lnSpc>
                          <a:spcPct val="90000"/>
                        </a:lnSpc>
                        <a:spcBef>
                          <a:spcPts val="500"/>
                        </a:spcBef>
                        <a:defRPr sz="1400">
                          <a:solidFill>
                            <a:schemeClr val="tx1"/>
                          </a:solidFill>
                          <a:latin typeface="Arial" charset="0"/>
                          <a:ea typeface="Arial" charset="0"/>
                          <a:cs typeface="Arial" charset="0"/>
                        </a:defRPr>
                      </a:lvl5pPr>
                      <a:lvl6pPr marL="457200" eaLnBrk="0" fontAlgn="base" hangingPunct="0">
                        <a:lnSpc>
                          <a:spcPct val="90000"/>
                        </a:lnSpc>
                        <a:spcBef>
                          <a:spcPts val="500"/>
                        </a:spcBef>
                        <a:spcAft>
                          <a:spcPct val="0"/>
                        </a:spcAft>
                        <a:defRPr sz="1400">
                          <a:solidFill>
                            <a:schemeClr val="tx1"/>
                          </a:solidFill>
                          <a:latin typeface="Arial" charset="0"/>
                          <a:ea typeface="Arial" charset="0"/>
                          <a:cs typeface="Arial" charset="0"/>
                        </a:defRPr>
                      </a:lvl6pPr>
                      <a:lvl7pPr marL="914400" eaLnBrk="0" fontAlgn="base" hangingPunct="0">
                        <a:lnSpc>
                          <a:spcPct val="90000"/>
                        </a:lnSpc>
                        <a:spcBef>
                          <a:spcPts val="500"/>
                        </a:spcBef>
                        <a:spcAft>
                          <a:spcPct val="0"/>
                        </a:spcAft>
                        <a:defRPr sz="1400">
                          <a:solidFill>
                            <a:schemeClr val="tx1"/>
                          </a:solidFill>
                          <a:latin typeface="Arial" charset="0"/>
                          <a:ea typeface="Arial" charset="0"/>
                          <a:cs typeface="Arial" charset="0"/>
                        </a:defRPr>
                      </a:lvl7pPr>
                      <a:lvl8pPr marL="1371600" eaLnBrk="0" fontAlgn="base" hangingPunct="0">
                        <a:lnSpc>
                          <a:spcPct val="90000"/>
                        </a:lnSpc>
                        <a:spcBef>
                          <a:spcPts val="500"/>
                        </a:spcBef>
                        <a:spcAft>
                          <a:spcPct val="0"/>
                        </a:spcAft>
                        <a:defRPr sz="1400">
                          <a:solidFill>
                            <a:schemeClr val="tx1"/>
                          </a:solidFill>
                          <a:latin typeface="Arial" charset="0"/>
                          <a:ea typeface="Arial" charset="0"/>
                          <a:cs typeface="Arial" charset="0"/>
                        </a:defRPr>
                      </a:lvl8pPr>
                      <a:lvl9pPr marL="1828800" eaLnBrk="0" fontAlgn="base" hangingPunct="0">
                        <a:lnSpc>
                          <a:spcPct val="90000"/>
                        </a:lnSpc>
                        <a:spcBef>
                          <a:spcPts val="500"/>
                        </a:spcBef>
                        <a:spcAft>
                          <a:spcPct val="0"/>
                        </a:spcAft>
                        <a:defRPr sz="1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000" b="1" i="0" kern="1200" dirty="0">
                          <a:solidFill>
                            <a:schemeClr val="bg1"/>
                          </a:solidFill>
                          <a:effectLst/>
                          <a:latin typeface="Lato Black" panose="020F0502020204030203" pitchFamily="34" charset="0"/>
                          <a:ea typeface="Lato Black" panose="020F0502020204030203" pitchFamily="34" charset="0"/>
                          <a:cs typeface="Lato Black" panose="020F0502020204030203" pitchFamily="34" charset="0"/>
                        </a:rPr>
                        <a:t>09:30 - 11:00</a:t>
                      </a:r>
                      <a:endParaRPr kumimoji="0" lang="en-US" altLang="en-US" sz="1000" b="1" i="0" u="none" strike="noStrike" cap="none" normalizeH="0" baseline="0" dirty="0">
                        <a:ln>
                          <a:noFill/>
                        </a:ln>
                        <a:solidFill>
                          <a:srgbClr val="FFFFFF"/>
                        </a:solidFill>
                        <a:effectLst/>
                        <a:latin typeface="Lato Black" panose="020F0502020204030203" pitchFamily="34" charset="0"/>
                        <a:ea typeface="Lato Black" panose="020F0502020204030203" pitchFamily="34" charset="0"/>
                        <a:cs typeface="Lato Black" panose="020F0502020204030203" pitchFamily="34" charset="0"/>
                      </a:endParaRPr>
                    </a:p>
                  </a:txBody>
                  <a:tcPr marT="72000" marB="72000" anchor="ctr" horzOverflow="overflow">
                    <a:lnL w="3175" cap="flat" cmpd="sng" algn="ctr">
                      <a:solidFill>
                        <a:schemeClr val="bg1"/>
                      </a:solidFill>
                      <a:prstDash val="solid"/>
                      <a:round/>
                      <a:headEnd type="none" w="med" len="med"/>
                      <a:tailEnd type="none" w="med" len="med"/>
                    </a:lnL>
                    <a:lnR w="3175" cap="flat" cmpd="sng" algn="ctr">
                      <a:solidFill>
                        <a:srgbClr val="014DA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014DA2">
                        <a:alpha val="60000"/>
                      </a:srgbClr>
                    </a:solidFill>
                  </a:tcPr>
                </a:tc>
                <a:tc>
                  <a:txBody>
                    <a:bodyPr/>
                    <a:lstStyle>
                      <a:lvl1pPr eaLnBrk="0" hangingPunct="0">
                        <a:lnSpc>
                          <a:spcPct val="90000"/>
                        </a:lnSpc>
                        <a:spcBef>
                          <a:spcPts val="1000"/>
                        </a:spcBef>
                        <a:buFont typeface="Arial" charset="0"/>
                        <a:defRPr sz="2000">
                          <a:solidFill>
                            <a:schemeClr val="tx1"/>
                          </a:solidFill>
                          <a:latin typeface="Arial" charset="0"/>
                          <a:ea typeface="Arial" charset="0"/>
                          <a:cs typeface="Arial" charset="0"/>
                        </a:defRPr>
                      </a:lvl1pPr>
                      <a:lvl2pPr marL="37931725" indent="-37474525" eaLnBrk="0" hangingPunct="0">
                        <a:lnSpc>
                          <a:spcPct val="90000"/>
                        </a:lnSpc>
                        <a:spcBef>
                          <a:spcPts val="500"/>
                        </a:spcBef>
                        <a:buFont typeface="Arial" charset="0"/>
                        <a:defRPr>
                          <a:solidFill>
                            <a:schemeClr val="tx1"/>
                          </a:solidFill>
                          <a:latin typeface="Arial" charset="0"/>
                          <a:ea typeface="Arial" charset="0"/>
                          <a:cs typeface="Arial" charset="0"/>
                        </a:defRPr>
                      </a:lvl2pPr>
                      <a:lvl3pPr eaLnBrk="0" hangingPunct="0">
                        <a:lnSpc>
                          <a:spcPct val="90000"/>
                        </a:lnSpc>
                        <a:spcBef>
                          <a:spcPts val="500"/>
                        </a:spcBef>
                        <a:defRPr sz="2000">
                          <a:solidFill>
                            <a:schemeClr val="tx1"/>
                          </a:solidFill>
                          <a:latin typeface="Arial" charset="0"/>
                          <a:ea typeface="Arial" charset="0"/>
                          <a:cs typeface="Arial" charset="0"/>
                        </a:defRPr>
                      </a:lvl3pPr>
                      <a:lvl4pPr eaLnBrk="0" hangingPunct="0">
                        <a:lnSpc>
                          <a:spcPct val="90000"/>
                        </a:lnSpc>
                        <a:spcBef>
                          <a:spcPts val="500"/>
                        </a:spcBef>
                        <a:defRPr sz="1400">
                          <a:solidFill>
                            <a:schemeClr val="tx1"/>
                          </a:solidFill>
                          <a:latin typeface="Arial" charset="0"/>
                          <a:ea typeface="Arial" charset="0"/>
                          <a:cs typeface="Arial" charset="0"/>
                        </a:defRPr>
                      </a:lvl4pPr>
                      <a:lvl5pPr eaLnBrk="0" hangingPunct="0">
                        <a:lnSpc>
                          <a:spcPct val="90000"/>
                        </a:lnSpc>
                        <a:spcBef>
                          <a:spcPts val="500"/>
                        </a:spcBef>
                        <a:defRPr sz="1400">
                          <a:solidFill>
                            <a:schemeClr val="tx1"/>
                          </a:solidFill>
                          <a:latin typeface="Arial" charset="0"/>
                          <a:ea typeface="Arial" charset="0"/>
                          <a:cs typeface="Arial" charset="0"/>
                        </a:defRPr>
                      </a:lvl5pPr>
                      <a:lvl6pPr marL="457200" eaLnBrk="0" fontAlgn="base" hangingPunct="0">
                        <a:lnSpc>
                          <a:spcPct val="90000"/>
                        </a:lnSpc>
                        <a:spcBef>
                          <a:spcPts val="500"/>
                        </a:spcBef>
                        <a:spcAft>
                          <a:spcPct val="0"/>
                        </a:spcAft>
                        <a:defRPr sz="1400">
                          <a:solidFill>
                            <a:schemeClr val="tx1"/>
                          </a:solidFill>
                          <a:latin typeface="Arial" charset="0"/>
                          <a:ea typeface="Arial" charset="0"/>
                          <a:cs typeface="Arial" charset="0"/>
                        </a:defRPr>
                      </a:lvl6pPr>
                      <a:lvl7pPr marL="914400" eaLnBrk="0" fontAlgn="base" hangingPunct="0">
                        <a:lnSpc>
                          <a:spcPct val="90000"/>
                        </a:lnSpc>
                        <a:spcBef>
                          <a:spcPts val="500"/>
                        </a:spcBef>
                        <a:spcAft>
                          <a:spcPct val="0"/>
                        </a:spcAft>
                        <a:defRPr sz="1400">
                          <a:solidFill>
                            <a:schemeClr val="tx1"/>
                          </a:solidFill>
                          <a:latin typeface="Arial" charset="0"/>
                          <a:ea typeface="Arial" charset="0"/>
                          <a:cs typeface="Arial" charset="0"/>
                        </a:defRPr>
                      </a:lvl7pPr>
                      <a:lvl8pPr marL="1371600" eaLnBrk="0" fontAlgn="base" hangingPunct="0">
                        <a:lnSpc>
                          <a:spcPct val="90000"/>
                        </a:lnSpc>
                        <a:spcBef>
                          <a:spcPts val="500"/>
                        </a:spcBef>
                        <a:spcAft>
                          <a:spcPct val="0"/>
                        </a:spcAft>
                        <a:defRPr sz="1400">
                          <a:solidFill>
                            <a:schemeClr val="tx1"/>
                          </a:solidFill>
                          <a:latin typeface="Arial" charset="0"/>
                          <a:ea typeface="Arial" charset="0"/>
                          <a:cs typeface="Arial" charset="0"/>
                        </a:defRPr>
                      </a:lvl8pPr>
                      <a:lvl9pPr marL="1828800" eaLnBrk="0" fontAlgn="base" hangingPunct="0">
                        <a:lnSpc>
                          <a:spcPct val="90000"/>
                        </a:lnSpc>
                        <a:spcBef>
                          <a:spcPts val="500"/>
                        </a:spcBef>
                        <a:spcAft>
                          <a:spcPct val="0"/>
                        </a:spcAft>
                        <a:defRPr sz="1400">
                          <a:solidFill>
                            <a:schemeClr val="tx1"/>
                          </a:solidFill>
                          <a:latin typeface="Arial" charset="0"/>
                          <a:ea typeface="Arial" charset="0"/>
                          <a:cs typeface="Arial" charset="0"/>
                        </a:defRPr>
                      </a:lvl9pPr>
                    </a:lstStyle>
                    <a:p>
                      <a:pPr algn="l">
                        <a:lnSpc>
                          <a:spcPct val="100000"/>
                        </a:lnSpc>
                      </a:pPr>
                      <a:r>
                        <a:rPr lang="en-US" sz="1200" b="1" i="0" kern="1200" dirty="0">
                          <a:solidFill>
                            <a:schemeClr val="bg1"/>
                          </a:solidFill>
                          <a:effectLst/>
                          <a:latin typeface="Lato Black" panose="020F0502020204030203" pitchFamily="34" charset="0"/>
                          <a:ea typeface="Lato Black" panose="020F0502020204030203" pitchFamily="34" charset="0"/>
                          <a:cs typeface="Lato Black" panose="020F0502020204030203" pitchFamily="34" charset="0"/>
                        </a:rPr>
                        <a:t>SESSION 1 – THE EVIDENCE CLUB</a:t>
                      </a:r>
                    </a:p>
                  </a:txBody>
                  <a:tcPr marT="72000" marB="72000" anchor="ctr" horzOverflow="overflow">
                    <a:lnL w="3175" cap="flat" cmpd="sng" algn="ctr">
                      <a:solidFill>
                        <a:srgbClr val="014DA2"/>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014DA2">
                        <a:alpha val="60000"/>
                      </a:srgbClr>
                    </a:solidFill>
                  </a:tcPr>
                </a:tc>
                <a:extLst>
                  <a:ext uri="{0D108BD9-81ED-4DB2-BD59-A6C34878D82A}">
                    <a16:rowId xmlns:a16="http://schemas.microsoft.com/office/drawing/2014/main" val="2086461784"/>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595959"/>
                        </a:solidFill>
                        <a:effectLst/>
                        <a:latin typeface="Lato Light" panose="020F0502020204030203" pitchFamily="34" charset="0"/>
                        <a:ea typeface="Lato Light" panose="020F0502020204030203" pitchFamily="34" charset="0"/>
                        <a:cs typeface="Lato Light" panose="020F0502020204030203" pitchFamily="34" charset="0"/>
                      </a:endParaRPr>
                    </a:p>
                  </a:txBody>
                  <a:tcPr marT="72000" marB="72000" anchor="ctr" horzOverflow="overflow">
                    <a:lnL w="3175" cap="flat" cmpd="sng" algn="ctr">
                      <a:solidFill>
                        <a:schemeClr val="bg1"/>
                      </a:solidFill>
                      <a:prstDash val="solid"/>
                      <a:round/>
                      <a:headEnd type="none" w="med" len="med"/>
                      <a:tailEnd type="none" w="med" len="med"/>
                    </a:lnL>
                    <a:lnR w="3175" cap="flat" cmpd="sng" algn="ctr">
                      <a:solidFill>
                        <a:srgbClr val="014DA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noFill/>
                  </a:tcPr>
                </a:tc>
                <a:tc>
                  <a:txBody>
                    <a:bodyPr/>
                    <a:lstStyle/>
                    <a:p>
                      <a:pPr algn="l">
                        <a:lnSpc>
                          <a:spcPct val="100000"/>
                        </a:lnSpc>
                      </a:pPr>
                      <a:r>
                        <a:rPr lang="en-US" sz="1000" b="0" i="0" kern="12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Chairperson</a:t>
                      </a:r>
                      <a:r>
                        <a:rPr lang="en-US" sz="1000" b="0" i="1" kern="1200" dirty="0">
                          <a:solidFill>
                            <a:srgbClr val="6794C7"/>
                          </a:solidFill>
                          <a:effectLst/>
                          <a:latin typeface="Lato Light" panose="020F0502020204030203" pitchFamily="34" charset="0"/>
                          <a:ea typeface="Lato Light" panose="020F0502020204030203" pitchFamily="34" charset="0"/>
                          <a:cs typeface="Lato Light" panose="020F0502020204030203" pitchFamily="34" charset="0"/>
                        </a:rPr>
                        <a:t> (Local / To be decided)</a:t>
                      </a:r>
                    </a:p>
                  </a:txBody>
                  <a:tcPr marT="72000" marB="72000" anchor="ctr">
                    <a:lnL w="3175" cap="flat" cmpd="sng" algn="ctr">
                      <a:solidFill>
                        <a:srgbClr val="014DA2"/>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8997530"/>
                  </a:ext>
                </a:extLst>
              </a:tr>
              <a:tr h="0">
                <a:tc>
                  <a:txBody>
                    <a:bodyPr/>
                    <a:lstStyle/>
                    <a:p>
                      <a:pPr algn="ctr"/>
                      <a:r>
                        <a:rPr lang="en-US" sz="1000" b="0" i="0" dirty="0">
                          <a:solidFill>
                            <a:srgbClr val="012247"/>
                          </a:solidFill>
                          <a:effectLst/>
                          <a:latin typeface="Lato Light" panose="020F0502020204030203" pitchFamily="34" charset="0"/>
                          <a:ea typeface="Lato Light" panose="020F0502020204030203" pitchFamily="34" charset="0"/>
                          <a:cs typeface="Lato Light" panose="020F0502020204030203" pitchFamily="34" charset="0"/>
                        </a:rPr>
                        <a:t>09:30 – 10:00</a:t>
                      </a:r>
                    </a:p>
                  </a:txBody>
                  <a:tcPr marT="72000" marB="72000" anchor="ctr" horzOverflow="overflow">
                    <a:lnL w="3175" cap="flat" cmpd="sng" algn="ctr">
                      <a:solidFill>
                        <a:schemeClr val="bg1"/>
                      </a:solidFill>
                      <a:prstDash val="solid"/>
                      <a:round/>
                      <a:headEnd type="none" w="med" len="med"/>
                      <a:tailEnd type="none" w="med" len="med"/>
                    </a:lnL>
                    <a:lnR w="3175" cap="flat" cmpd="sng" algn="ctr">
                      <a:solidFill>
                        <a:srgbClr val="014DA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014DA2">
                        <a:alpha val="8000"/>
                      </a:srgbClr>
                    </a:solidFill>
                  </a:tcPr>
                </a:tc>
                <a:tc>
                  <a:txBody>
                    <a:bodyPr/>
                    <a:lstStyle/>
                    <a:p>
                      <a:pPr algn="l">
                        <a:lnSpc>
                          <a:spcPct val="100000"/>
                        </a:lnSpc>
                      </a:pPr>
                      <a:r>
                        <a:rPr lang="en-US" sz="1000" b="0" i="0" kern="12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Top papers in RA from 2024–25 </a:t>
                      </a:r>
                      <a:r>
                        <a:rPr lang="en-US" sz="1000" b="0" i="1" kern="1200" dirty="0">
                          <a:solidFill>
                            <a:srgbClr val="6794C7"/>
                          </a:solidFill>
                          <a:effectLst/>
                          <a:latin typeface="Lato Light" panose="020F0502020204030203" pitchFamily="34" charset="0"/>
                          <a:ea typeface="Lato Light" panose="020F0502020204030203" pitchFamily="34" charset="0"/>
                          <a:cs typeface="Lato Light" panose="020F0502020204030203" pitchFamily="34" charset="0"/>
                        </a:rPr>
                        <a:t>(Local Speaker to be decided)</a:t>
                      </a:r>
                    </a:p>
                  </a:txBody>
                  <a:tcPr marT="54000" marB="54000" anchor="ctr">
                    <a:lnL w="3175" cap="flat" cmpd="sng" algn="ctr">
                      <a:solidFill>
                        <a:srgbClr val="014DA2"/>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014DA2">
                        <a:alpha val="8000"/>
                      </a:srgbClr>
                    </a:solidFill>
                  </a:tcPr>
                </a:tc>
                <a:extLst>
                  <a:ext uri="{0D108BD9-81ED-4DB2-BD59-A6C34878D82A}">
                    <a16:rowId xmlns:a16="http://schemas.microsoft.com/office/drawing/2014/main" val="1121777697"/>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000" b="0" i="0" dirty="0">
                          <a:solidFill>
                            <a:srgbClr val="012247"/>
                          </a:solidFill>
                          <a:effectLst/>
                          <a:latin typeface="Lato Light" panose="020F0502020204030203" pitchFamily="34" charset="0"/>
                          <a:ea typeface="Lato Light" panose="020F0502020204030203" pitchFamily="34" charset="0"/>
                          <a:cs typeface="Lato Light" panose="020F0502020204030203" pitchFamily="34" charset="0"/>
                        </a:rPr>
                        <a:t>10:00 – 10:30</a:t>
                      </a:r>
                    </a:p>
                  </a:txBody>
                  <a:tcPr marT="72000" marB="72000" anchor="ctr" horzOverflow="overflow">
                    <a:lnL w="3175" cap="flat" cmpd="sng" algn="ctr">
                      <a:solidFill>
                        <a:schemeClr val="bg1"/>
                      </a:solidFill>
                      <a:prstDash val="solid"/>
                      <a:round/>
                      <a:headEnd type="none" w="med" len="med"/>
                      <a:tailEnd type="none" w="med" len="med"/>
                    </a:lnL>
                    <a:lnR w="3175" cap="flat" cmpd="sng" algn="ctr">
                      <a:solidFill>
                        <a:srgbClr val="014DA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noFill/>
                  </a:tcPr>
                </a:tc>
                <a:tc>
                  <a:txBody>
                    <a:bodyPr/>
                    <a:lstStyle/>
                    <a:p>
                      <a:pPr algn="l">
                        <a:lnSpc>
                          <a:spcPct val="100000"/>
                        </a:lnSpc>
                      </a:pPr>
                      <a:r>
                        <a:rPr lang="en-US" sz="1000" b="0" i="0" kern="12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Top papers in Pain Medicine from 2024–25 </a:t>
                      </a:r>
                      <a:r>
                        <a:rPr lang="en-US" sz="1000" b="0" i="1" kern="1200" dirty="0">
                          <a:solidFill>
                            <a:srgbClr val="6794C7"/>
                          </a:solidFill>
                          <a:effectLst/>
                          <a:latin typeface="Lato Light" panose="020F0502020204030203" pitchFamily="34" charset="0"/>
                          <a:ea typeface="Lato Light" panose="020F0502020204030203" pitchFamily="34" charset="0"/>
                          <a:cs typeface="Lato Light" panose="020F0502020204030203" pitchFamily="34" charset="0"/>
                        </a:rPr>
                        <a:t>(Local Speaker to be decided)</a:t>
                      </a:r>
                    </a:p>
                  </a:txBody>
                  <a:tcPr marT="72000" marB="72000" anchor="ctr">
                    <a:lnL w="3175" cap="flat" cmpd="sng" algn="ctr">
                      <a:solidFill>
                        <a:srgbClr val="014DA2"/>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33530099"/>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000" b="0" i="0" dirty="0">
                          <a:solidFill>
                            <a:srgbClr val="012247"/>
                          </a:solidFill>
                          <a:effectLst/>
                          <a:latin typeface="Lato Light" panose="020F0502020204030203" pitchFamily="34" charset="0"/>
                          <a:ea typeface="Lato Light" panose="020F0502020204030203" pitchFamily="34" charset="0"/>
                          <a:cs typeface="Lato Light" panose="020F0502020204030203" pitchFamily="34" charset="0"/>
                        </a:rPr>
                        <a:t>10:30 – 11:00</a:t>
                      </a:r>
                    </a:p>
                  </a:txBody>
                  <a:tcPr marT="72000" marB="72000" anchor="ctr" horzOverflow="overflow">
                    <a:lnL w="3175" cap="flat" cmpd="sng" algn="ctr">
                      <a:solidFill>
                        <a:schemeClr val="bg1"/>
                      </a:solidFill>
                      <a:prstDash val="solid"/>
                      <a:round/>
                      <a:headEnd type="none" w="med" len="med"/>
                      <a:tailEnd type="none" w="med" len="med"/>
                    </a:lnL>
                    <a:lnR w="3175" cap="flat" cmpd="sng" algn="ctr">
                      <a:solidFill>
                        <a:srgbClr val="014DA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014DA2">
                        <a:alpha val="8000"/>
                      </a:srgbClr>
                    </a:solid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Q&amp;A – Discussion</a:t>
                      </a:r>
                    </a:p>
                  </a:txBody>
                  <a:tcPr marT="72000" marB="72000" anchor="ctr">
                    <a:lnL w="3175" cap="flat" cmpd="sng" algn="ctr">
                      <a:solidFill>
                        <a:srgbClr val="014DA2"/>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014DA2">
                        <a:alpha val="8000"/>
                      </a:srgbClr>
                    </a:solidFill>
                  </a:tcPr>
                </a:tc>
                <a:extLst>
                  <a:ext uri="{0D108BD9-81ED-4DB2-BD59-A6C34878D82A}">
                    <a16:rowId xmlns:a16="http://schemas.microsoft.com/office/drawing/2014/main" val="2272807860"/>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000" b="1" i="0" kern="1200" dirty="0">
                          <a:solidFill>
                            <a:schemeClr val="bg1"/>
                          </a:solidFill>
                          <a:effectLst/>
                          <a:latin typeface="Lato Black" panose="020F0502020204030203" pitchFamily="34" charset="0"/>
                          <a:ea typeface="Lato Black" panose="020F0502020204030203" pitchFamily="34" charset="0"/>
                          <a:cs typeface="Lato Black" panose="020F0502020204030203" pitchFamily="34" charset="0"/>
                        </a:rPr>
                        <a:t>11:00 – 11:30</a:t>
                      </a:r>
                      <a:endParaRPr kumimoji="0" lang="en-US" altLang="en-US" sz="1000" b="1" i="0" u="none" strike="noStrike" cap="none" normalizeH="0" baseline="0" dirty="0">
                        <a:ln>
                          <a:noFill/>
                        </a:ln>
                        <a:solidFill>
                          <a:srgbClr val="FFFFFF"/>
                        </a:solidFill>
                        <a:effectLst/>
                        <a:latin typeface="Lato Black" panose="020F0502020204030203" pitchFamily="34" charset="0"/>
                        <a:ea typeface="Lato Black" panose="020F0502020204030203" pitchFamily="34" charset="0"/>
                        <a:cs typeface="Lato Black" panose="020F0502020204030203" pitchFamily="34" charset="0"/>
                      </a:endParaRPr>
                    </a:p>
                  </a:txBody>
                  <a:tcPr marT="72000" marB="72000" anchor="ctr" horzOverflow="overflow">
                    <a:lnL w="3175" cap="flat" cmpd="sng" algn="ctr">
                      <a:solidFill>
                        <a:schemeClr val="bg1"/>
                      </a:solidFill>
                      <a:prstDash val="solid"/>
                      <a:round/>
                      <a:headEnd type="none" w="med" len="med"/>
                      <a:tailEnd type="none" w="med" len="med"/>
                    </a:lnL>
                    <a:lnR w="3175" cap="flat" cmpd="sng" algn="ctr">
                      <a:solidFill>
                        <a:srgbClr val="014DA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BF9000"/>
                    </a:solid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US" sz="1200" b="1" i="0" kern="1200" dirty="0">
                          <a:solidFill>
                            <a:schemeClr val="bg1"/>
                          </a:solidFill>
                          <a:effectLst/>
                          <a:latin typeface="Lato Black" panose="020F0502020204030203" pitchFamily="34" charset="0"/>
                          <a:ea typeface="Lato Black" panose="020F0502020204030203" pitchFamily="34" charset="0"/>
                          <a:cs typeface="Lato Black" panose="020F0502020204030203" pitchFamily="34" charset="0"/>
                        </a:rPr>
                        <a:t>COFFEE BREAK</a:t>
                      </a:r>
                    </a:p>
                  </a:txBody>
                  <a:tcPr marT="72000" marB="72000" anchor="ctr" horzOverflow="overflow">
                    <a:lnL w="3175" cap="flat" cmpd="sng" algn="ctr">
                      <a:solidFill>
                        <a:srgbClr val="014DA2"/>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BF9000"/>
                    </a:solidFill>
                  </a:tcPr>
                </a:tc>
                <a:extLst>
                  <a:ext uri="{0D108BD9-81ED-4DB2-BD59-A6C34878D82A}">
                    <a16:rowId xmlns:a16="http://schemas.microsoft.com/office/drawing/2014/main" val="3170824357"/>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000" b="0" i="0" dirty="0">
                          <a:solidFill>
                            <a:schemeClr val="bg1"/>
                          </a:solidFill>
                          <a:effectLst/>
                          <a:latin typeface="Lato Black" panose="020F0A02020204030203" pitchFamily="34" charset="0"/>
                          <a:ea typeface="Lato Light" panose="020F0502020204030203" pitchFamily="34" charset="0"/>
                          <a:cs typeface="Lato Light" panose="020F0502020204030203" pitchFamily="34" charset="0"/>
                        </a:rPr>
                        <a:t>11:30 – 13:00</a:t>
                      </a:r>
                    </a:p>
                  </a:txBody>
                  <a:tcPr marT="72000" marB="72000" anchor="ctr" horzOverflow="overflow">
                    <a:lnL w="3175" cap="flat" cmpd="sng" algn="ctr">
                      <a:solidFill>
                        <a:schemeClr val="bg1"/>
                      </a:solidFill>
                      <a:prstDash val="solid"/>
                      <a:round/>
                      <a:headEnd type="none" w="med" len="med"/>
                      <a:tailEnd type="none" w="med" len="med"/>
                    </a:lnL>
                    <a:lnR w="3175" cap="flat" cmpd="sng" algn="ctr">
                      <a:solidFill>
                        <a:srgbClr val="014DA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6794C7"/>
                    </a:solidFill>
                  </a:tcPr>
                </a:tc>
                <a:tc>
                  <a:txBody>
                    <a:bodyPr/>
                    <a:lstStyle/>
                    <a:p>
                      <a:pPr algn="l">
                        <a:lnSpc>
                          <a:spcPct val="100000"/>
                        </a:lnSpc>
                      </a:pPr>
                      <a:r>
                        <a:rPr lang="en-US" sz="1200" b="1" i="0" kern="1200" dirty="0">
                          <a:solidFill>
                            <a:schemeClr val="bg1"/>
                          </a:solidFill>
                          <a:effectLst/>
                          <a:latin typeface="Lato Black" panose="020F0502020204030203" pitchFamily="34" charset="0"/>
                          <a:ea typeface="Lato Black" panose="020F0502020204030203" pitchFamily="34" charset="0"/>
                          <a:cs typeface="Lato Black" panose="020F0502020204030203" pitchFamily="34" charset="0"/>
                        </a:rPr>
                        <a:t>SESSION 2 – </a:t>
                      </a:r>
                      <a:r>
                        <a:rPr lang="en-US" sz="1200" b="1" i="0" kern="1200" cap="all" baseline="0" dirty="0">
                          <a:solidFill>
                            <a:schemeClr val="bg1"/>
                          </a:solidFill>
                          <a:effectLst/>
                          <a:latin typeface="Lato Black" panose="020F0502020204030203" pitchFamily="34" charset="0"/>
                          <a:ea typeface="Lato Black" panose="020F0502020204030203" pitchFamily="34" charset="0"/>
                          <a:cs typeface="Lato Black" panose="020F0502020204030203" pitchFamily="34" charset="0"/>
                        </a:rPr>
                        <a:t>The Power of Three: Innovation - Equity - Rescue</a:t>
                      </a:r>
                    </a:p>
                  </a:txBody>
                  <a:tcPr marT="72000" marB="72000" anchor="ctr">
                    <a:lnL w="3175" cap="flat" cmpd="sng" algn="ctr">
                      <a:solidFill>
                        <a:srgbClr val="014DA2"/>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6794C7"/>
                    </a:solidFill>
                  </a:tcPr>
                </a:tc>
                <a:extLst>
                  <a:ext uri="{0D108BD9-81ED-4DB2-BD59-A6C34878D82A}">
                    <a16:rowId xmlns:a16="http://schemas.microsoft.com/office/drawing/2014/main" val="4129367252"/>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595959"/>
                        </a:solidFill>
                        <a:effectLst/>
                        <a:latin typeface="Lato Light" panose="020F0502020204030203" pitchFamily="34" charset="0"/>
                        <a:ea typeface="Lato Light" panose="020F0502020204030203" pitchFamily="34" charset="0"/>
                        <a:cs typeface="Lato Light" panose="020F0502020204030203" pitchFamily="34" charset="0"/>
                      </a:endParaRPr>
                    </a:p>
                  </a:txBody>
                  <a:tcPr marT="72000" marB="72000" anchor="ctr" horzOverflow="overflow">
                    <a:lnL w="3175" cap="flat" cmpd="sng" algn="ctr">
                      <a:solidFill>
                        <a:schemeClr val="bg1"/>
                      </a:solidFill>
                      <a:prstDash val="solid"/>
                      <a:round/>
                      <a:headEnd type="none" w="med" len="med"/>
                      <a:tailEnd type="none" w="med" len="med"/>
                    </a:lnL>
                    <a:lnR w="3175" cap="flat" cmpd="sng" algn="ctr">
                      <a:solidFill>
                        <a:srgbClr val="014DA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noFill/>
                  </a:tcPr>
                </a:tc>
                <a:tc>
                  <a:txBody>
                    <a:bodyPr/>
                    <a:lstStyle/>
                    <a:p>
                      <a:pPr algn="l">
                        <a:lnSpc>
                          <a:spcPct val="100000"/>
                        </a:lnSpc>
                      </a:pPr>
                      <a:r>
                        <a:rPr lang="en-US" sz="1000" b="0" i="0" kern="12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Chairperson</a:t>
                      </a:r>
                      <a:r>
                        <a:rPr lang="en-US" sz="1000" b="0" i="1" kern="1200" dirty="0">
                          <a:solidFill>
                            <a:srgbClr val="6794C7"/>
                          </a:solidFill>
                          <a:effectLst/>
                          <a:latin typeface="Lato Light" panose="020F0502020204030203" pitchFamily="34" charset="0"/>
                          <a:ea typeface="Lato Light" panose="020F0502020204030203" pitchFamily="34" charset="0"/>
                          <a:cs typeface="Lato Light" panose="020F0502020204030203" pitchFamily="34" charset="0"/>
                        </a:rPr>
                        <a:t> (Local / To be decided)</a:t>
                      </a:r>
                    </a:p>
                  </a:txBody>
                  <a:tcPr marT="72000" marB="72000" anchor="ctr">
                    <a:lnL w="3175" cap="flat" cmpd="sng" algn="ctr">
                      <a:solidFill>
                        <a:srgbClr val="014DA2"/>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44736138"/>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000" b="0" i="0" dirty="0">
                          <a:solidFill>
                            <a:srgbClr val="012247"/>
                          </a:solidFill>
                          <a:effectLst/>
                          <a:latin typeface="Lato Light" panose="020F0302020204030203" pitchFamily="34" charset="0"/>
                          <a:ea typeface="Lato Light" panose="020F0502020204030203" pitchFamily="34" charset="0"/>
                          <a:cs typeface="Lato Light" panose="020F0502020204030203" pitchFamily="34" charset="0"/>
                        </a:rPr>
                        <a:t>11:30 – 11:50</a:t>
                      </a:r>
                    </a:p>
                  </a:txBody>
                  <a:tcPr marT="72000" marB="72000" anchor="ctr" horzOverflow="overflow">
                    <a:lnL w="3175" cap="flat" cmpd="sng" algn="ctr">
                      <a:solidFill>
                        <a:schemeClr val="bg1"/>
                      </a:solidFill>
                      <a:prstDash val="solid"/>
                      <a:round/>
                      <a:headEnd type="none" w="med" len="med"/>
                      <a:tailEnd type="none" w="med" len="med"/>
                    </a:lnL>
                    <a:lnR w="3175" cap="flat" cmpd="sng" algn="ctr">
                      <a:solidFill>
                        <a:srgbClr val="014DA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014DA2">
                        <a:alpha val="8000"/>
                      </a:srgbClr>
                    </a:solidFill>
                  </a:tcPr>
                </a:tc>
                <a:tc>
                  <a:txBody>
                    <a:bodyPr/>
                    <a:lstStyle/>
                    <a:p>
                      <a:pPr>
                        <a:buNone/>
                      </a:pPr>
                      <a:r>
                        <a:rPr lang="en-GB" sz="1000" b="1" kern="100" dirty="0">
                          <a:effectLst/>
                          <a:latin typeface="Lato Light" panose="020F0302020204030203" pitchFamily="34" charset="0"/>
                          <a:ea typeface="Times New Roman" panose="02020603050405020304" pitchFamily="18" charset="0"/>
                        </a:rPr>
                        <a:t>The Innovation Club:</a:t>
                      </a:r>
                      <a:br>
                        <a:rPr lang="en-GB" sz="1000" b="1" kern="100" dirty="0">
                          <a:effectLst/>
                          <a:latin typeface="Lato Light" panose="020F0302020204030203" pitchFamily="34" charset="0"/>
                          <a:ea typeface="Times New Roman" panose="02020603050405020304" pitchFamily="18" charset="0"/>
                        </a:rPr>
                      </a:br>
                      <a:r>
                        <a:rPr lang="en-GB" sz="1000" b="0" kern="100" dirty="0">
                          <a:effectLst/>
                          <a:latin typeface="Lato Light" panose="020F0302020204030203" pitchFamily="34" charset="0"/>
                          <a:ea typeface="Times New Roman" panose="02020603050405020304" pitchFamily="18" charset="0"/>
                        </a:rPr>
                        <a:t>What’s new in drug delivery, catheters, pumps, adjuvants, AI decision support </a:t>
                      </a:r>
                      <a:br>
                        <a:rPr lang="en-GB" sz="1000" b="0" kern="100" dirty="0">
                          <a:effectLst/>
                          <a:latin typeface="Lato Light" panose="020F0302020204030203" pitchFamily="34" charset="0"/>
                          <a:ea typeface="Times New Roman" panose="02020603050405020304" pitchFamily="18" charset="0"/>
                        </a:rPr>
                      </a:br>
                      <a:r>
                        <a:rPr lang="en-US" sz="1000" b="0" i="1" kern="1200" dirty="0">
                          <a:solidFill>
                            <a:srgbClr val="6794C7"/>
                          </a:solidFill>
                          <a:effectLst/>
                          <a:latin typeface="Lato Light" panose="020F0502020204030203" pitchFamily="34" charset="0"/>
                          <a:ea typeface="Lato Light" panose="020F0502020204030203" pitchFamily="34" charset="0"/>
                          <a:cs typeface="Lato Light" panose="020F0502020204030203" pitchFamily="34" charset="0"/>
                        </a:rPr>
                        <a:t>(Local Speaker to be decided)</a:t>
                      </a:r>
                      <a:endParaRPr lang="el-GR" sz="1000" b="0" kern="100" dirty="0">
                        <a:effectLst/>
                        <a:latin typeface="Lato Light" panose="020F0302020204030203" pitchFamily="34" charset="0"/>
                        <a:ea typeface="Times New Roman" panose="02020603050405020304" pitchFamily="18" charset="0"/>
                      </a:endParaRPr>
                    </a:p>
                  </a:txBody>
                  <a:tcPr marL="68580" marR="68580" marT="0" marB="0" anchor="ctr">
                    <a:lnL w="3175" cap="flat" cmpd="sng" algn="ctr">
                      <a:solidFill>
                        <a:srgbClr val="014DA2"/>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014DA2">
                        <a:alpha val="8000"/>
                      </a:srgbClr>
                    </a:solidFill>
                  </a:tcPr>
                </a:tc>
                <a:extLst>
                  <a:ext uri="{0D108BD9-81ED-4DB2-BD59-A6C34878D82A}">
                    <a16:rowId xmlns:a16="http://schemas.microsoft.com/office/drawing/2014/main" val="1718005415"/>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000" b="0" i="0" dirty="0">
                          <a:solidFill>
                            <a:srgbClr val="012247"/>
                          </a:solidFill>
                          <a:effectLst/>
                          <a:latin typeface="Lato Light" panose="020F0302020204030203" pitchFamily="34" charset="0"/>
                          <a:ea typeface="Lato Light" panose="020F0502020204030203" pitchFamily="34" charset="0"/>
                          <a:cs typeface="Lato Light" panose="020F0502020204030203" pitchFamily="34" charset="0"/>
                        </a:rPr>
                        <a:t>11:50 – 12:10</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000" b="0" i="0" dirty="0">
                        <a:solidFill>
                          <a:srgbClr val="012247"/>
                        </a:solidFill>
                        <a:effectLst/>
                        <a:latin typeface="Lato Light" panose="020F0302020204030203" pitchFamily="34" charset="0"/>
                        <a:ea typeface="Lato Light" panose="020F0502020204030203" pitchFamily="34" charset="0"/>
                        <a:cs typeface="Lato Light" panose="020F0502020204030203" pitchFamily="34" charset="0"/>
                      </a:endParaRPr>
                    </a:p>
                  </a:txBody>
                  <a:tcPr marT="72000" marB="72000" anchor="ctr" horzOverflow="overflow">
                    <a:lnL w="3175" cap="flat" cmpd="sng" algn="ctr">
                      <a:solidFill>
                        <a:schemeClr val="bg1"/>
                      </a:solidFill>
                      <a:prstDash val="solid"/>
                      <a:round/>
                      <a:headEnd type="none" w="med" len="med"/>
                      <a:tailEnd type="none" w="med" len="med"/>
                    </a:lnL>
                    <a:lnR w="3175" cap="flat" cmpd="sng" algn="ctr">
                      <a:solidFill>
                        <a:srgbClr val="014DA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US" sz="1000" b="1" i="0" kern="1200" dirty="0">
                          <a:solidFill>
                            <a:schemeClr val="tx1"/>
                          </a:solidFill>
                          <a:effectLst/>
                          <a:latin typeface="Lato Light" panose="020F0302020204030203" pitchFamily="34" charset="0"/>
                          <a:ea typeface="Lato Light" panose="020F0502020204030203" pitchFamily="34" charset="0"/>
                          <a:cs typeface="Lato Light" panose="020F0502020204030203" pitchFamily="34" charset="0"/>
                        </a:rPr>
                        <a:t>The Equity Club</a:t>
                      </a:r>
                      <a:br>
                        <a:rPr lang="en-US" sz="1000" b="1" i="0" kern="1200" dirty="0">
                          <a:solidFill>
                            <a:schemeClr val="tx1"/>
                          </a:solidFill>
                          <a:effectLst/>
                          <a:latin typeface="Lato Light" panose="020F0302020204030203" pitchFamily="34" charset="0"/>
                          <a:ea typeface="Lato Light" panose="020F0502020204030203" pitchFamily="34" charset="0"/>
                          <a:cs typeface="Lato Light" panose="020F0502020204030203" pitchFamily="34" charset="0"/>
                        </a:rPr>
                      </a:br>
                      <a:r>
                        <a:rPr lang="en-US" sz="1000" b="0" i="0" kern="1200" dirty="0">
                          <a:solidFill>
                            <a:schemeClr val="tx1"/>
                          </a:solidFill>
                          <a:effectLst/>
                          <a:latin typeface="Lato Light" panose="020F0302020204030203" pitchFamily="34" charset="0"/>
                          <a:ea typeface="Lato Light" panose="020F0502020204030203" pitchFamily="34" charset="0"/>
                          <a:cs typeface="Lato Light" panose="020F0502020204030203" pitchFamily="34" charset="0"/>
                        </a:rPr>
                        <a:t>Access to RA &amp; analgesia in LMICs, WHO essential medicines, and strategies for training without ultrasound </a:t>
                      </a:r>
                      <a:r>
                        <a:rPr lang="en-US" sz="1000" b="0" i="1" kern="1200" dirty="0">
                          <a:solidFill>
                            <a:srgbClr val="6794C7"/>
                          </a:solidFill>
                          <a:effectLst/>
                          <a:latin typeface="Lato Light" panose="020F0502020204030203" pitchFamily="34" charset="0"/>
                          <a:ea typeface="Lato Light" panose="020F0502020204030203" pitchFamily="34" charset="0"/>
                          <a:cs typeface="Lato Light" panose="020F0502020204030203" pitchFamily="34" charset="0"/>
                        </a:rPr>
                        <a:t>(Local Speaker to be decided)</a:t>
                      </a:r>
                      <a:endParaRPr lang="en-US" sz="1000" b="0" i="0" kern="1200" dirty="0">
                        <a:solidFill>
                          <a:schemeClr val="tx1"/>
                        </a:solidFill>
                        <a:effectLst/>
                        <a:latin typeface="Lato Light" panose="020F0302020204030203" pitchFamily="34" charset="0"/>
                        <a:ea typeface="Lato Light" panose="020F0502020204030203" pitchFamily="34" charset="0"/>
                        <a:cs typeface="Lato Light" panose="020F0502020204030203" pitchFamily="34" charset="0"/>
                      </a:endParaRPr>
                    </a:p>
                  </a:txBody>
                  <a:tcPr marT="72000" marB="72000" anchor="ctr">
                    <a:lnL w="3175" cap="flat" cmpd="sng" algn="ctr">
                      <a:solidFill>
                        <a:srgbClr val="014DA2"/>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65402476"/>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000" b="0" i="0" dirty="0">
                          <a:solidFill>
                            <a:srgbClr val="012247"/>
                          </a:solidFill>
                          <a:effectLst/>
                          <a:latin typeface="Lato Light" panose="020F0302020204030203" pitchFamily="34" charset="0"/>
                          <a:ea typeface="Lato Light" panose="020F0502020204030203" pitchFamily="34" charset="0"/>
                          <a:cs typeface="Lato Light" panose="020F0502020204030203" pitchFamily="34" charset="0"/>
                        </a:rPr>
                        <a:t>12:10 – 12:30</a:t>
                      </a:r>
                    </a:p>
                  </a:txBody>
                  <a:tcPr marT="72000" marB="72000" anchor="ctr" horzOverflow="overflow">
                    <a:lnL w="3175" cap="flat" cmpd="sng" algn="ctr">
                      <a:solidFill>
                        <a:schemeClr val="bg1"/>
                      </a:solidFill>
                      <a:prstDash val="solid"/>
                      <a:round/>
                      <a:headEnd type="none" w="med" len="med"/>
                      <a:tailEnd type="none" w="med" len="med"/>
                    </a:lnL>
                    <a:lnR w="3175" cap="flat" cmpd="sng" algn="ctr">
                      <a:solidFill>
                        <a:srgbClr val="014DA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014DA2">
                        <a:alpha val="8000"/>
                      </a:srgbClr>
                    </a:solid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US" sz="1000" b="1" i="0" kern="1200" dirty="0">
                          <a:solidFill>
                            <a:schemeClr val="tx1"/>
                          </a:solidFill>
                          <a:effectLst/>
                          <a:latin typeface="Lato Light" panose="020F0302020204030203" pitchFamily="34" charset="0"/>
                          <a:ea typeface="Lato Light" panose="020F0502020204030203" pitchFamily="34" charset="0"/>
                          <a:cs typeface="Lato Light" panose="020F0502020204030203" pitchFamily="34" charset="0"/>
                        </a:rPr>
                        <a:t>The Rescue Club:</a:t>
                      </a:r>
                      <a:br>
                        <a:rPr lang="en-US" sz="1000" b="1" i="0" kern="1200" dirty="0">
                          <a:solidFill>
                            <a:schemeClr val="tx1"/>
                          </a:solidFill>
                          <a:effectLst/>
                          <a:latin typeface="Lato Light" panose="020F0302020204030203" pitchFamily="34" charset="0"/>
                          <a:ea typeface="Lato Light" panose="020F0502020204030203" pitchFamily="34" charset="0"/>
                          <a:cs typeface="Lato Light" panose="020F0502020204030203" pitchFamily="34" charset="0"/>
                        </a:rPr>
                      </a:br>
                      <a:r>
                        <a:rPr lang="en-US" sz="1000" b="0" i="0" kern="1200" dirty="0">
                          <a:solidFill>
                            <a:schemeClr val="tx1"/>
                          </a:solidFill>
                          <a:effectLst/>
                          <a:latin typeface="Lato Light" panose="020F0302020204030203" pitchFamily="34" charset="0"/>
                          <a:ea typeface="Lato Light" panose="020F0502020204030203" pitchFamily="34" charset="0"/>
                          <a:cs typeface="Lato Light" panose="020F0502020204030203" pitchFamily="34" charset="0"/>
                        </a:rPr>
                        <a:t>When RA fails: troubleshooting blocks, managing LAST, escalation to systemic analgesia/opioids </a:t>
                      </a:r>
                      <a:r>
                        <a:rPr lang="en-US" sz="1000" b="0" i="1" kern="1200" dirty="0">
                          <a:solidFill>
                            <a:srgbClr val="6794C7"/>
                          </a:solidFill>
                          <a:effectLst/>
                          <a:latin typeface="Lato Light" panose="020F0502020204030203" pitchFamily="34" charset="0"/>
                          <a:ea typeface="Lato Light" panose="020F0502020204030203" pitchFamily="34" charset="0"/>
                          <a:cs typeface="Lato Light" panose="020F0502020204030203" pitchFamily="34" charset="0"/>
                        </a:rPr>
                        <a:t>(Local Speaker to be decided)</a:t>
                      </a:r>
                      <a:endParaRPr lang="en-US" sz="1000" b="0" i="0" kern="1200" dirty="0">
                        <a:solidFill>
                          <a:schemeClr val="tx1"/>
                        </a:solidFill>
                        <a:effectLst/>
                        <a:latin typeface="Lato Light" panose="020F0302020204030203" pitchFamily="34" charset="0"/>
                        <a:ea typeface="Lato Light" panose="020F0502020204030203" pitchFamily="34" charset="0"/>
                        <a:cs typeface="Lato Light" panose="020F0502020204030203" pitchFamily="34" charset="0"/>
                      </a:endParaRPr>
                    </a:p>
                  </a:txBody>
                  <a:tcPr marT="72000" marB="72000" anchor="ctr">
                    <a:lnL w="3175" cap="flat" cmpd="sng" algn="ctr">
                      <a:solidFill>
                        <a:srgbClr val="014DA2"/>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014DA2">
                        <a:alpha val="8000"/>
                      </a:srgbClr>
                    </a:solidFill>
                  </a:tcPr>
                </a:tc>
                <a:extLst>
                  <a:ext uri="{0D108BD9-81ED-4DB2-BD59-A6C34878D82A}">
                    <a16:rowId xmlns:a16="http://schemas.microsoft.com/office/drawing/2014/main" val="753755470"/>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000" b="0" i="0" dirty="0">
                          <a:solidFill>
                            <a:srgbClr val="012247"/>
                          </a:solidFill>
                          <a:effectLst/>
                          <a:latin typeface="Lato Light" panose="020F0502020204030203" pitchFamily="34" charset="0"/>
                          <a:ea typeface="Lato Light" panose="020F0502020204030203" pitchFamily="34" charset="0"/>
                          <a:cs typeface="Lato Light" panose="020F0502020204030203" pitchFamily="34" charset="0"/>
                        </a:rPr>
                        <a:t>12:30 – 13:00</a:t>
                      </a:r>
                    </a:p>
                  </a:txBody>
                  <a:tcPr marT="72000" marB="72000" anchor="ctr" horzOverflow="overflow">
                    <a:lnL w="3175" cap="flat" cmpd="sng" algn="ctr">
                      <a:solidFill>
                        <a:schemeClr val="bg1"/>
                      </a:solidFill>
                      <a:prstDash val="solid"/>
                      <a:round/>
                      <a:headEnd type="none" w="med" len="med"/>
                      <a:tailEnd type="none" w="med" len="med"/>
                    </a:lnL>
                    <a:lnR w="3175" cap="flat" cmpd="sng" algn="ctr">
                      <a:solidFill>
                        <a:srgbClr val="014DA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Q&amp;A – Discussion</a:t>
                      </a:r>
                    </a:p>
                  </a:txBody>
                  <a:tcPr marT="72000" marB="72000" anchor="ctr">
                    <a:lnL w="3175" cap="flat" cmpd="sng" algn="ctr">
                      <a:solidFill>
                        <a:srgbClr val="014DA2"/>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3007949"/>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000" b="1" i="0" kern="1200" dirty="0">
                          <a:solidFill>
                            <a:schemeClr val="bg1"/>
                          </a:solidFill>
                          <a:effectLst/>
                          <a:latin typeface="Lato Black" panose="020F0502020204030203" pitchFamily="34" charset="0"/>
                          <a:ea typeface="Lato Black" panose="020F0502020204030203" pitchFamily="34" charset="0"/>
                          <a:cs typeface="Lato Black" panose="020F0502020204030203" pitchFamily="34" charset="0"/>
                        </a:rPr>
                        <a:t>13:00 – 13:45</a:t>
                      </a:r>
                      <a:endParaRPr kumimoji="0" lang="en-US" altLang="en-US" sz="1000" b="1" i="0" u="none" strike="noStrike" cap="none" normalizeH="0" baseline="0" dirty="0">
                        <a:ln>
                          <a:noFill/>
                        </a:ln>
                        <a:solidFill>
                          <a:srgbClr val="FFFFFF"/>
                        </a:solidFill>
                        <a:effectLst/>
                        <a:latin typeface="Lato Black" panose="020F0502020204030203" pitchFamily="34" charset="0"/>
                        <a:ea typeface="Lato Black" panose="020F0502020204030203" pitchFamily="34" charset="0"/>
                        <a:cs typeface="Lato Black" panose="020F0502020204030203" pitchFamily="34" charset="0"/>
                      </a:endParaRPr>
                    </a:p>
                  </a:txBody>
                  <a:tcPr marT="72000" marB="72000" anchor="ctr" horzOverflow="overflow">
                    <a:lnL w="3175" cap="flat" cmpd="sng" algn="ctr">
                      <a:solidFill>
                        <a:schemeClr val="bg1"/>
                      </a:solidFill>
                      <a:prstDash val="solid"/>
                      <a:round/>
                      <a:headEnd type="none" w="med" len="med"/>
                      <a:tailEnd type="none" w="med" len="med"/>
                    </a:lnL>
                    <a:lnR w="3175" cap="flat" cmpd="sng" algn="ctr">
                      <a:solidFill>
                        <a:srgbClr val="014DA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8B5699"/>
                    </a:solid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US" sz="1200" b="1" i="0" kern="1200" dirty="0">
                          <a:solidFill>
                            <a:schemeClr val="bg1"/>
                          </a:solidFill>
                          <a:effectLst/>
                          <a:latin typeface="Lato Black" panose="020F0502020204030203" pitchFamily="34" charset="0"/>
                          <a:ea typeface="Lato Black" panose="020F0502020204030203" pitchFamily="34" charset="0"/>
                          <a:cs typeface="Lato Black" panose="020F0502020204030203" pitchFamily="34" charset="0"/>
                        </a:rPr>
                        <a:t>LUNCH BREAK</a:t>
                      </a:r>
                    </a:p>
                  </a:txBody>
                  <a:tcPr marT="72000" marB="72000" anchor="ctr" horzOverflow="overflow">
                    <a:lnL w="3175" cap="flat" cmpd="sng" algn="ctr">
                      <a:solidFill>
                        <a:srgbClr val="014DA2"/>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8B5699"/>
                    </a:solidFill>
                  </a:tcPr>
                </a:tc>
                <a:extLst>
                  <a:ext uri="{0D108BD9-81ED-4DB2-BD59-A6C34878D82A}">
                    <a16:rowId xmlns:a16="http://schemas.microsoft.com/office/drawing/2014/main" val="3743820980"/>
                  </a:ext>
                </a:extLst>
              </a:tr>
            </a:tbl>
          </a:graphicData>
        </a:graphic>
      </p:graphicFrame>
      <p:sp>
        <p:nvSpPr>
          <p:cNvPr id="2" name="TextBox 1">
            <a:extLst>
              <a:ext uri="{FF2B5EF4-FFF2-40B4-BE49-F238E27FC236}">
                <a16:creationId xmlns:a16="http://schemas.microsoft.com/office/drawing/2014/main" id="{93D584D7-A2A2-67B2-8C21-19F6B50DAB54}"/>
              </a:ext>
            </a:extLst>
          </p:cNvPr>
          <p:cNvSpPr txBox="1"/>
          <p:nvPr/>
        </p:nvSpPr>
        <p:spPr>
          <a:xfrm>
            <a:off x="179908" y="216073"/>
            <a:ext cx="4992456" cy="292388"/>
          </a:xfrm>
          <a:prstGeom prst="rect">
            <a:avLst/>
          </a:prstGeom>
          <a:noFill/>
        </p:spPr>
        <p:txBody>
          <a:bodyPr wrap="square" rtlCol="0">
            <a:spAutoFit/>
          </a:bodyPr>
          <a:lstStyle/>
          <a:p>
            <a:r>
              <a:rPr lang="en-IL" sz="1300" b="1" i="0" dirty="0">
                <a:solidFill>
                  <a:srgbClr val="005092"/>
                </a:solidFill>
                <a:latin typeface="Lato" panose="020F0502020204030203" pitchFamily="34" charset="0"/>
                <a:ea typeface="Lato" panose="020F0502020204030203" pitchFamily="34" charset="0"/>
                <a:cs typeface="Lato" panose="020F0502020204030203" pitchFamily="34" charset="0"/>
              </a:rPr>
              <a:t>Joining Hands for </a:t>
            </a:r>
            <a:r>
              <a:rPr lang="en-US" sz="1300" b="1" i="0" dirty="0">
                <a:solidFill>
                  <a:srgbClr val="005092"/>
                </a:solidFill>
                <a:latin typeface="Lato" panose="020F0502020204030203" pitchFamily="34" charset="0"/>
                <a:ea typeface="Lato" panose="020F0502020204030203" pitchFamily="34" charset="0"/>
                <a:cs typeface="Lato" panose="020F0502020204030203" pitchFamily="34" charset="0"/>
              </a:rPr>
              <a:t>a</a:t>
            </a:r>
            <a:r>
              <a:rPr lang="en-IL" sz="1300" b="1" i="0" dirty="0">
                <a:solidFill>
                  <a:srgbClr val="005092"/>
                </a:solidFill>
                <a:latin typeface="Lato" panose="020F0502020204030203" pitchFamily="34" charset="0"/>
                <a:ea typeface="Lato" panose="020F0502020204030203" pitchFamily="34" charset="0"/>
                <a:cs typeface="Lato" panose="020F0502020204030203" pitchFamily="34" charset="0"/>
              </a:rPr>
              <a:t> Pain Free Future Worldwide</a:t>
            </a:r>
          </a:p>
        </p:txBody>
      </p:sp>
      <p:sp>
        <p:nvSpPr>
          <p:cNvPr id="3" name="TextBox 2">
            <a:extLst>
              <a:ext uri="{FF2B5EF4-FFF2-40B4-BE49-F238E27FC236}">
                <a16:creationId xmlns:a16="http://schemas.microsoft.com/office/drawing/2014/main" id="{F95E5DF6-ED00-E048-D02F-5D69C5F1D26D}"/>
              </a:ext>
            </a:extLst>
          </p:cNvPr>
          <p:cNvSpPr txBox="1"/>
          <p:nvPr/>
        </p:nvSpPr>
        <p:spPr>
          <a:xfrm>
            <a:off x="191510" y="493864"/>
            <a:ext cx="3685998" cy="877163"/>
          </a:xfrm>
          <a:prstGeom prst="rect">
            <a:avLst/>
          </a:prstGeom>
          <a:noFill/>
        </p:spPr>
        <p:txBody>
          <a:bodyPr wrap="square" rtlCol="0">
            <a:spAutoFit/>
          </a:bodyPr>
          <a:lstStyle/>
          <a:p>
            <a:pPr>
              <a:lnSpc>
                <a:spcPct val="100000"/>
              </a:lnSpc>
            </a:pPr>
            <a:r>
              <a:rPr lang="en-US" sz="1700" b="1" i="0" u="none" strike="noStrike" kern="1200" dirty="0">
                <a:solidFill>
                  <a:schemeClr val="tx1"/>
                </a:solidFill>
                <a:effectLst/>
                <a:latin typeface="Lato" panose="020F0502020204030203" pitchFamily="34" charset="0"/>
                <a:ea typeface="Lato" panose="020F0502020204030203" pitchFamily="34" charset="0"/>
                <a:cs typeface="Lato" panose="020F0502020204030203" pitchFamily="34" charset="0"/>
              </a:rPr>
              <a:t>WORLD DAY OF REGIONAL ANAESTHESIA &amp; PAIN MEDICINE </a:t>
            </a:r>
          </a:p>
          <a:p>
            <a:pPr>
              <a:lnSpc>
                <a:spcPct val="100000"/>
              </a:lnSpc>
            </a:pPr>
            <a:r>
              <a:rPr lang="en-US" sz="1700" b="0" i="0" u="none" strike="noStrike" kern="12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3</a:t>
            </a:r>
            <a:r>
              <a:rPr lang="en-US" sz="1700" b="0" i="0" u="none" strike="noStrike" kern="1200" baseline="300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rd</a:t>
            </a:r>
            <a:r>
              <a:rPr lang="en-US" sz="1700" b="0" i="0" u="none" strike="noStrike" kern="12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 Edition</a:t>
            </a:r>
            <a:endParaRPr lang="en-IL" sz="1700" b="0" i="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5" name="TextBox 4">
            <a:extLst>
              <a:ext uri="{FF2B5EF4-FFF2-40B4-BE49-F238E27FC236}">
                <a16:creationId xmlns:a16="http://schemas.microsoft.com/office/drawing/2014/main" id="{8BFB5EB5-64B6-DC7B-0552-27FDB07CC86B}"/>
              </a:ext>
            </a:extLst>
          </p:cNvPr>
          <p:cNvSpPr txBox="1"/>
          <p:nvPr/>
        </p:nvSpPr>
        <p:spPr>
          <a:xfrm>
            <a:off x="179908" y="1323513"/>
            <a:ext cx="4992456" cy="307777"/>
          </a:xfrm>
          <a:prstGeom prst="rect">
            <a:avLst/>
          </a:prstGeom>
          <a:noFill/>
        </p:spPr>
        <p:txBody>
          <a:bodyPr wrap="square" rtlCol="0">
            <a:spAutoFit/>
          </a:bodyPr>
          <a:lstStyle/>
          <a:p>
            <a:r>
              <a:rPr lang="en-IL" sz="1400" b="1" i="0" dirty="0">
                <a:solidFill>
                  <a:srgbClr val="2FB455"/>
                </a:solidFill>
                <a:latin typeface="Lato" panose="020F0502020204030203" pitchFamily="34" charset="0"/>
                <a:ea typeface="Lato" panose="020F0502020204030203" pitchFamily="34" charset="0"/>
                <a:cs typeface="Lato" panose="020F0502020204030203" pitchFamily="34" charset="0"/>
              </a:rPr>
              <a:t>Equity, Access, Relief </a:t>
            </a:r>
          </a:p>
        </p:txBody>
      </p:sp>
    </p:spTree>
    <p:extLst>
      <p:ext uri="{BB962C8B-B14F-4D97-AF65-F5344CB8AC3E}">
        <p14:creationId xmlns:p14="http://schemas.microsoft.com/office/powerpoint/2010/main" val="1756435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F014F84-EA70-7BCF-BEC6-FDA963C6367B}"/>
              </a:ext>
            </a:extLst>
          </p:cNvPr>
          <p:cNvGraphicFramePr>
            <a:graphicFrameLocks noGrp="1"/>
          </p:cNvGraphicFramePr>
          <p:nvPr>
            <p:extLst>
              <p:ext uri="{D42A27DB-BD31-4B8C-83A1-F6EECF244321}">
                <p14:modId xmlns:p14="http://schemas.microsoft.com/office/powerpoint/2010/main" val="1977335353"/>
              </p:ext>
            </p:extLst>
          </p:nvPr>
        </p:nvGraphicFramePr>
        <p:xfrm>
          <a:off x="457993" y="2341919"/>
          <a:ext cx="6643687" cy="4645680"/>
        </p:xfrm>
        <a:graphic>
          <a:graphicData uri="http://schemas.openxmlformats.org/drawingml/2006/table">
            <a:tbl>
              <a:tblPr/>
              <a:tblGrid>
                <a:gridCol w="1170061">
                  <a:extLst>
                    <a:ext uri="{9D8B030D-6E8A-4147-A177-3AD203B41FA5}">
                      <a16:colId xmlns:a16="http://schemas.microsoft.com/office/drawing/2014/main" val="20000"/>
                    </a:ext>
                  </a:extLst>
                </a:gridCol>
                <a:gridCol w="5473626">
                  <a:extLst>
                    <a:ext uri="{9D8B030D-6E8A-4147-A177-3AD203B41FA5}">
                      <a16:colId xmlns:a16="http://schemas.microsoft.com/office/drawing/2014/main" val="20004"/>
                    </a:ext>
                  </a:extLst>
                </a:gridCol>
              </a:tblGrid>
              <a:tr h="360000">
                <a:tc>
                  <a:txBody>
                    <a:bodyPr/>
                    <a:lstStyle>
                      <a:lvl1pPr eaLnBrk="0" hangingPunct="0">
                        <a:lnSpc>
                          <a:spcPct val="90000"/>
                        </a:lnSpc>
                        <a:spcBef>
                          <a:spcPts val="1000"/>
                        </a:spcBef>
                        <a:buFont typeface="Arial" charset="0"/>
                        <a:defRPr sz="2000">
                          <a:solidFill>
                            <a:schemeClr val="tx1"/>
                          </a:solidFill>
                          <a:latin typeface="Arial" charset="0"/>
                          <a:ea typeface="Arial" charset="0"/>
                          <a:cs typeface="Arial" charset="0"/>
                        </a:defRPr>
                      </a:lvl1pPr>
                      <a:lvl2pPr marL="37931725" indent="-37474525" eaLnBrk="0" hangingPunct="0">
                        <a:lnSpc>
                          <a:spcPct val="90000"/>
                        </a:lnSpc>
                        <a:spcBef>
                          <a:spcPts val="500"/>
                        </a:spcBef>
                        <a:buFont typeface="Arial" charset="0"/>
                        <a:defRPr>
                          <a:solidFill>
                            <a:schemeClr val="tx1"/>
                          </a:solidFill>
                          <a:latin typeface="Arial" charset="0"/>
                          <a:ea typeface="Arial" charset="0"/>
                          <a:cs typeface="Arial" charset="0"/>
                        </a:defRPr>
                      </a:lvl2pPr>
                      <a:lvl3pPr eaLnBrk="0" hangingPunct="0">
                        <a:lnSpc>
                          <a:spcPct val="90000"/>
                        </a:lnSpc>
                        <a:spcBef>
                          <a:spcPts val="500"/>
                        </a:spcBef>
                        <a:defRPr sz="2000">
                          <a:solidFill>
                            <a:schemeClr val="tx1"/>
                          </a:solidFill>
                          <a:latin typeface="Arial" charset="0"/>
                          <a:ea typeface="Arial" charset="0"/>
                          <a:cs typeface="Arial" charset="0"/>
                        </a:defRPr>
                      </a:lvl3pPr>
                      <a:lvl4pPr eaLnBrk="0" hangingPunct="0">
                        <a:lnSpc>
                          <a:spcPct val="90000"/>
                        </a:lnSpc>
                        <a:spcBef>
                          <a:spcPts val="500"/>
                        </a:spcBef>
                        <a:defRPr sz="1400">
                          <a:solidFill>
                            <a:schemeClr val="tx1"/>
                          </a:solidFill>
                          <a:latin typeface="Arial" charset="0"/>
                          <a:ea typeface="Arial" charset="0"/>
                          <a:cs typeface="Arial" charset="0"/>
                        </a:defRPr>
                      </a:lvl4pPr>
                      <a:lvl5pPr eaLnBrk="0" hangingPunct="0">
                        <a:lnSpc>
                          <a:spcPct val="90000"/>
                        </a:lnSpc>
                        <a:spcBef>
                          <a:spcPts val="500"/>
                        </a:spcBef>
                        <a:defRPr sz="1400">
                          <a:solidFill>
                            <a:schemeClr val="tx1"/>
                          </a:solidFill>
                          <a:latin typeface="Arial" charset="0"/>
                          <a:ea typeface="Arial" charset="0"/>
                          <a:cs typeface="Arial" charset="0"/>
                        </a:defRPr>
                      </a:lvl5pPr>
                      <a:lvl6pPr marL="457200" eaLnBrk="0" fontAlgn="base" hangingPunct="0">
                        <a:lnSpc>
                          <a:spcPct val="90000"/>
                        </a:lnSpc>
                        <a:spcBef>
                          <a:spcPts val="500"/>
                        </a:spcBef>
                        <a:spcAft>
                          <a:spcPct val="0"/>
                        </a:spcAft>
                        <a:defRPr sz="1400">
                          <a:solidFill>
                            <a:schemeClr val="tx1"/>
                          </a:solidFill>
                          <a:latin typeface="Arial" charset="0"/>
                          <a:ea typeface="Arial" charset="0"/>
                          <a:cs typeface="Arial" charset="0"/>
                        </a:defRPr>
                      </a:lvl6pPr>
                      <a:lvl7pPr marL="914400" eaLnBrk="0" fontAlgn="base" hangingPunct="0">
                        <a:lnSpc>
                          <a:spcPct val="90000"/>
                        </a:lnSpc>
                        <a:spcBef>
                          <a:spcPts val="500"/>
                        </a:spcBef>
                        <a:spcAft>
                          <a:spcPct val="0"/>
                        </a:spcAft>
                        <a:defRPr sz="1400">
                          <a:solidFill>
                            <a:schemeClr val="tx1"/>
                          </a:solidFill>
                          <a:latin typeface="Arial" charset="0"/>
                          <a:ea typeface="Arial" charset="0"/>
                          <a:cs typeface="Arial" charset="0"/>
                        </a:defRPr>
                      </a:lvl7pPr>
                      <a:lvl8pPr marL="1371600" eaLnBrk="0" fontAlgn="base" hangingPunct="0">
                        <a:lnSpc>
                          <a:spcPct val="90000"/>
                        </a:lnSpc>
                        <a:spcBef>
                          <a:spcPts val="500"/>
                        </a:spcBef>
                        <a:spcAft>
                          <a:spcPct val="0"/>
                        </a:spcAft>
                        <a:defRPr sz="1400">
                          <a:solidFill>
                            <a:schemeClr val="tx1"/>
                          </a:solidFill>
                          <a:latin typeface="Arial" charset="0"/>
                          <a:ea typeface="Arial" charset="0"/>
                          <a:cs typeface="Arial" charset="0"/>
                        </a:defRPr>
                      </a:lvl8pPr>
                      <a:lvl9pPr marL="1828800" eaLnBrk="0" fontAlgn="base" hangingPunct="0">
                        <a:lnSpc>
                          <a:spcPct val="90000"/>
                        </a:lnSpc>
                        <a:spcBef>
                          <a:spcPts val="500"/>
                        </a:spcBef>
                        <a:spcAft>
                          <a:spcPct val="0"/>
                        </a:spcAft>
                        <a:defRPr sz="1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000" b="1" i="0" kern="1200" dirty="0">
                          <a:solidFill>
                            <a:schemeClr val="bg1"/>
                          </a:solidFill>
                          <a:effectLst/>
                          <a:latin typeface="Lato Black" panose="020F0502020204030203" pitchFamily="34" charset="0"/>
                          <a:ea typeface="Lato Black" panose="020F0502020204030203" pitchFamily="34" charset="0"/>
                          <a:cs typeface="Lato Black" panose="020F0502020204030203" pitchFamily="34" charset="0"/>
                        </a:rPr>
                        <a:t>13:45 – 16:00</a:t>
                      </a:r>
                      <a:endParaRPr kumimoji="0" lang="en-US" altLang="en-US" sz="1000" b="1" i="0" u="none" strike="noStrike" cap="none" normalizeH="0" baseline="0" dirty="0">
                        <a:ln>
                          <a:noFill/>
                        </a:ln>
                        <a:solidFill>
                          <a:srgbClr val="FFFFFF"/>
                        </a:solidFill>
                        <a:effectLst/>
                        <a:latin typeface="Lato Black" panose="020F0502020204030203" pitchFamily="34" charset="0"/>
                        <a:ea typeface="Lato Black" panose="020F0502020204030203" pitchFamily="34" charset="0"/>
                        <a:cs typeface="Lato Black" panose="020F0502020204030203" pitchFamily="34" charset="0"/>
                      </a:endParaRPr>
                    </a:p>
                  </a:txBody>
                  <a:tcPr marT="72000" marB="72000" anchor="ctr" horzOverflow="overflow">
                    <a:lnL w="3175" cap="flat" cmpd="sng" algn="ctr">
                      <a:solidFill>
                        <a:schemeClr val="bg1"/>
                      </a:solidFill>
                      <a:prstDash val="solid"/>
                      <a:round/>
                      <a:headEnd type="none" w="med" len="med"/>
                      <a:tailEnd type="none" w="med" len="med"/>
                    </a:lnL>
                    <a:lnR w="3175" cap="flat" cmpd="sng" algn="ctr">
                      <a:solidFill>
                        <a:srgbClr val="014DA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014DA2">
                        <a:alpha val="60000"/>
                      </a:srgbClr>
                    </a:solidFill>
                  </a:tcPr>
                </a:tc>
                <a:tc>
                  <a:txBody>
                    <a:bodyPr/>
                    <a:lstStyle>
                      <a:lvl1pPr eaLnBrk="0" hangingPunct="0">
                        <a:lnSpc>
                          <a:spcPct val="90000"/>
                        </a:lnSpc>
                        <a:spcBef>
                          <a:spcPts val="1000"/>
                        </a:spcBef>
                        <a:buFont typeface="Arial" charset="0"/>
                        <a:defRPr sz="2000">
                          <a:solidFill>
                            <a:schemeClr val="tx1"/>
                          </a:solidFill>
                          <a:latin typeface="Arial" charset="0"/>
                          <a:ea typeface="Arial" charset="0"/>
                          <a:cs typeface="Arial" charset="0"/>
                        </a:defRPr>
                      </a:lvl1pPr>
                      <a:lvl2pPr marL="37931725" indent="-37474525" eaLnBrk="0" hangingPunct="0">
                        <a:lnSpc>
                          <a:spcPct val="90000"/>
                        </a:lnSpc>
                        <a:spcBef>
                          <a:spcPts val="500"/>
                        </a:spcBef>
                        <a:buFont typeface="Arial" charset="0"/>
                        <a:defRPr>
                          <a:solidFill>
                            <a:schemeClr val="tx1"/>
                          </a:solidFill>
                          <a:latin typeface="Arial" charset="0"/>
                          <a:ea typeface="Arial" charset="0"/>
                          <a:cs typeface="Arial" charset="0"/>
                        </a:defRPr>
                      </a:lvl2pPr>
                      <a:lvl3pPr eaLnBrk="0" hangingPunct="0">
                        <a:lnSpc>
                          <a:spcPct val="90000"/>
                        </a:lnSpc>
                        <a:spcBef>
                          <a:spcPts val="500"/>
                        </a:spcBef>
                        <a:defRPr sz="2000">
                          <a:solidFill>
                            <a:schemeClr val="tx1"/>
                          </a:solidFill>
                          <a:latin typeface="Arial" charset="0"/>
                          <a:ea typeface="Arial" charset="0"/>
                          <a:cs typeface="Arial" charset="0"/>
                        </a:defRPr>
                      </a:lvl3pPr>
                      <a:lvl4pPr eaLnBrk="0" hangingPunct="0">
                        <a:lnSpc>
                          <a:spcPct val="90000"/>
                        </a:lnSpc>
                        <a:spcBef>
                          <a:spcPts val="500"/>
                        </a:spcBef>
                        <a:defRPr sz="1400">
                          <a:solidFill>
                            <a:schemeClr val="tx1"/>
                          </a:solidFill>
                          <a:latin typeface="Arial" charset="0"/>
                          <a:ea typeface="Arial" charset="0"/>
                          <a:cs typeface="Arial" charset="0"/>
                        </a:defRPr>
                      </a:lvl4pPr>
                      <a:lvl5pPr eaLnBrk="0" hangingPunct="0">
                        <a:lnSpc>
                          <a:spcPct val="90000"/>
                        </a:lnSpc>
                        <a:spcBef>
                          <a:spcPts val="500"/>
                        </a:spcBef>
                        <a:defRPr sz="1400">
                          <a:solidFill>
                            <a:schemeClr val="tx1"/>
                          </a:solidFill>
                          <a:latin typeface="Arial" charset="0"/>
                          <a:ea typeface="Arial" charset="0"/>
                          <a:cs typeface="Arial" charset="0"/>
                        </a:defRPr>
                      </a:lvl5pPr>
                      <a:lvl6pPr marL="457200" eaLnBrk="0" fontAlgn="base" hangingPunct="0">
                        <a:lnSpc>
                          <a:spcPct val="90000"/>
                        </a:lnSpc>
                        <a:spcBef>
                          <a:spcPts val="500"/>
                        </a:spcBef>
                        <a:spcAft>
                          <a:spcPct val="0"/>
                        </a:spcAft>
                        <a:defRPr sz="1400">
                          <a:solidFill>
                            <a:schemeClr val="tx1"/>
                          </a:solidFill>
                          <a:latin typeface="Arial" charset="0"/>
                          <a:ea typeface="Arial" charset="0"/>
                          <a:cs typeface="Arial" charset="0"/>
                        </a:defRPr>
                      </a:lvl6pPr>
                      <a:lvl7pPr marL="914400" eaLnBrk="0" fontAlgn="base" hangingPunct="0">
                        <a:lnSpc>
                          <a:spcPct val="90000"/>
                        </a:lnSpc>
                        <a:spcBef>
                          <a:spcPts val="500"/>
                        </a:spcBef>
                        <a:spcAft>
                          <a:spcPct val="0"/>
                        </a:spcAft>
                        <a:defRPr sz="1400">
                          <a:solidFill>
                            <a:schemeClr val="tx1"/>
                          </a:solidFill>
                          <a:latin typeface="Arial" charset="0"/>
                          <a:ea typeface="Arial" charset="0"/>
                          <a:cs typeface="Arial" charset="0"/>
                        </a:defRPr>
                      </a:lvl7pPr>
                      <a:lvl8pPr marL="1371600" eaLnBrk="0" fontAlgn="base" hangingPunct="0">
                        <a:lnSpc>
                          <a:spcPct val="90000"/>
                        </a:lnSpc>
                        <a:spcBef>
                          <a:spcPts val="500"/>
                        </a:spcBef>
                        <a:spcAft>
                          <a:spcPct val="0"/>
                        </a:spcAft>
                        <a:defRPr sz="1400">
                          <a:solidFill>
                            <a:schemeClr val="tx1"/>
                          </a:solidFill>
                          <a:latin typeface="Arial" charset="0"/>
                          <a:ea typeface="Arial" charset="0"/>
                          <a:cs typeface="Arial" charset="0"/>
                        </a:defRPr>
                      </a:lvl8pPr>
                      <a:lvl9pPr marL="1828800" eaLnBrk="0" fontAlgn="base" hangingPunct="0">
                        <a:lnSpc>
                          <a:spcPct val="90000"/>
                        </a:lnSpc>
                        <a:spcBef>
                          <a:spcPts val="500"/>
                        </a:spcBef>
                        <a:spcAft>
                          <a:spcPct val="0"/>
                        </a:spcAft>
                        <a:defRPr sz="1400">
                          <a:solidFill>
                            <a:schemeClr val="tx1"/>
                          </a:solidFill>
                          <a:latin typeface="Arial" charset="0"/>
                          <a:ea typeface="Arial" charset="0"/>
                          <a:cs typeface="Arial" charset="0"/>
                        </a:defRPr>
                      </a:lvl9pPr>
                    </a:lstStyle>
                    <a:p>
                      <a:pPr algn="l">
                        <a:lnSpc>
                          <a:spcPct val="100000"/>
                        </a:lnSpc>
                      </a:pPr>
                      <a:r>
                        <a:rPr lang="en-US" sz="1200" b="1" i="0" kern="1200" dirty="0">
                          <a:solidFill>
                            <a:schemeClr val="bg1"/>
                          </a:solidFill>
                          <a:effectLst/>
                          <a:latin typeface="Lato Black" panose="020F0502020204030203" pitchFamily="34" charset="0"/>
                          <a:ea typeface="Lato Black" panose="020F0502020204030203" pitchFamily="34" charset="0"/>
                          <a:cs typeface="Lato Black" panose="020F0502020204030203" pitchFamily="34" charset="0"/>
                        </a:rPr>
                        <a:t>SESSION 3 – </a:t>
                      </a:r>
                      <a:r>
                        <a:rPr lang="en-US" sz="1200" b="1" i="0" kern="1200" cap="all" baseline="0" dirty="0">
                          <a:solidFill>
                            <a:schemeClr val="bg1"/>
                          </a:solidFill>
                          <a:effectLst/>
                          <a:latin typeface="Lato Black" panose="020F0502020204030203" pitchFamily="34" charset="0"/>
                          <a:ea typeface="Lato Black" panose="020F0502020204030203" pitchFamily="34" charset="0"/>
                          <a:cs typeface="Lato Black" panose="020F0502020204030203" pitchFamily="34" charset="0"/>
                        </a:rPr>
                        <a:t>Beyond the Block: </a:t>
                      </a:r>
                      <a:br>
                        <a:rPr lang="en-US" sz="1200" b="1" i="0" kern="1200" cap="all" baseline="0" dirty="0">
                          <a:solidFill>
                            <a:schemeClr val="bg1"/>
                          </a:solidFill>
                          <a:effectLst/>
                          <a:latin typeface="Lato Black" panose="020F0502020204030203" pitchFamily="34" charset="0"/>
                          <a:ea typeface="Lato Black" panose="020F0502020204030203" pitchFamily="34" charset="0"/>
                          <a:cs typeface="Lato Black" panose="020F0502020204030203" pitchFamily="34" charset="0"/>
                        </a:rPr>
                      </a:br>
                      <a:r>
                        <a:rPr lang="en-US" sz="1200" b="1" i="0" kern="1200" cap="all" baseline="0" dirty="0">
                          <a:solidFill>
                            <a:schemeClr val="bg1"/>
                          </a:solidFill>
                          <a:effectLst/>
                          <a:latin typeface="Lato Black" panose="020F0502020204030203" pitchFamily="34" charset="0"/>
                          <a:ea typeface="Lato Black" panose="020F0502020204030203" pitchFamily="34" charset="0"/>
                          <a:cs typeface="Lato Black" panose="020F0502020204030203" pitchFamily="34" charset="0"/>
                        </a:rPr>
                        <a:t>Regional </a:t>
                      </a:r>
                      <a:r>
                        <a:rPr lang="en-US" sz="1200" b="1" i="0" kern="1200" cap="all" baseline="0" dirty="0" err="1">
                          <a:solidFill>
                            <a:schemeClr val="bg1"/>
                          </a:solidFill>
                          <a:effectLst/>
                          <a:latin typeface="Lato Black" panose="020F0502020204030203" pitchFamily="34" charset="0"/>
                          <a:ea typeface="Lato Black" panose="020F0502020204030203" pitchFamily="34" charset="0"/>
                          <a:cs typeface="Lato Black" panose="020F0502020204030203" pitchFamily="34" charset="0"/>
                        </a:rPr>
                        <a:t>Anaesthesia</a:t>
                      </a:r>
                      <a:r>
                        <a:rPr lang="en-US" sz="1200" b="1" i="0" kern="1200" cap="all" baseline="0" dirty="0">
                          <a:solidFill>
                            <a:schemeClr val="bg1"/>
                          </a:solidFill>
                          <a:effectLst/>
                          <a:latin typeface="Lato Black" panose="020F0502020204030203" pitchFamily="34" charset="0"/>
                          <a:ea typeface="Lato Black" panose="020F0502020204030203" pitchFamily="34" charset="0"/>
                          <a:cs typeface="Lato Black" panose="020F0502020204030203" pitchFamily="34" charset="0"/>
                        </a:rPr>
                        <a:t> across the patient journey</a:t>
                      </a:r>
                    </a:p>
                  </a:txBody>
                  <a:tcPr marT="72000" marB="72000" anchor="ctr" horzOverflow="overflow">
                    <a:lnL w="3175" cap="flat" cmpd="sng" algn="ctr">
                      <a:solidFill>
                        <a:srgbClr val="014DA2"/>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014DA2">
                        <a:alpha val="60000"/>
                      </a:srgbClr>
                    </a:solidFill>
                  </a:tcPr>
                </a:tc>
                <a:extLst>
                  <a:ext uri="{0D108BD9-81ED-4DB2-BD59-A6C34878D82A}">
                    <a16:rowId xmlns:a16="http://schemas.microsoft.com/office/drawing/2014/main" val="2086461784"/>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595959"/>
                        </a:solidFill>
                        <a:effectLst/>
                        <a:latin typeface="Lato Light" panose="020F0502020204030203" pitchFamily="34" charset="0"/>
                        <a:ea typeface="Lato Light" panose="020F0502020204030203" pitchFamily="34" charset="0"/>
                        <a:cs typeface="Lato Light" panose="020F0502020204030203" pitchFamily="34" charset="0"/>
                      </a:endParaRPr>
                    </a:p>
                  </a:txBody>
                  <a:tcPr marT="72000" marB="72000" anchor="ctr" horzOverflow="overflow">
                    <a:lnL w="3175" cap="flat" cmpd="sng" algn="ctr">
                      <a:solidFill>
                        <a:schemeClr val="bg1"/>
                      </a:solidFill>
                      <a:prstDash val="solid"/>
                      <a:round/>
                      <a:headEnd type="none" w="med" len="med"/>
                      <a:tailEnd type="none" w="med" len="med"/>
                    </a:lnL>
                    <a:lnR w="3175" cap="flat" cmpd="sng" algn="ctr">
                      <a:solidFill>
                        <a:srgbClr val="014DA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noFill/>
                  </a:tcPr>
                </a:tc>
                <a:tc>
                  <a:txBody>
                    <a:bodyPr/>
                    <a:lstStyle/>
                    <a:p>
                      <a:pPr algn="l">
                        <a:lnSpc>
                          <a:spcPct val="100000"/>
                        </a:lnSpc>
                      </a:pPr>
                      <a:r>
                        <a:rPr lang="en-US" sz="1000" b="0" i="0" kern="12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Chairperson</a:t>
                      </a:r>
                      <a:r>
                        <a:rPr lang="en-US" sz="1000" b="0" i="1" kern="1200" dirty="0">
                          <a:solidFill>
                            <a:srgbClr val="6794C7"/>
                          </a:solidFill>
                          <a:effectLst/>
                          <a:latin typeface="Lato Light" panose="020F0502020204030203" pitchFamily="34" charset="0"/>
                          <a:ea typeface="Lato Light" panose="020F0502020204030203" pitchFamily="34" charset="0"/>
                          <a:cs typeface="Lato Light" panose="020F0502020204030203" pitchFamily="34" charset="0"/>
                        </a:rPr>
                        <a:t> (Local / To be decided)</a:t>
                      </a:r>
                    </a:p>
                  </a:txBody>
                  <a:tcPr marT="72000" marB="72000" anchor="ctr">
                    <a:lnL w="3175" cap="flat" cmpd="sng" algn="ctr">
                      <a:solidFill>
                        <a:srgbClr val="014DA2"/>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8997530"/>
                  </a:ext>
                </a:extLst>
              </a:tr>
              <a:tr h="0">
                <a:tc>
                  <a:txBody>
                    <a:bodyPr/>
                    <a:lstStyle/>
                    <a:p>
                      <a:pPr algn="ctr"/>
                      <a:r>
                        <a:rPr lang="en-US" sz="1000" b="0" i="0" dirty="0">
                          <a:solidFill>
                            <a:srgbClr val="012247"/>
                          </a:solidFill>
                          <a:effectLst/>
                          <a:latin typeface="Lato Light" panose="020F0502020204030203" pitchFamily="34" charset="0"/>
                          <a:ea typeface="Lato Light" panose="020F0502020204030203" pitchFamily="34" charset="0"/>
                          <a:cs typeface="Lato Light" panose="020F0502020204030203" pitchFamily="34" charset="0"/>
                        </a:rPr>
                        <a:t>13:45 – 14:05</a:t>
                      </a:r>
                    </a:p>
                  </a:txBody>
                  <a:tcPr marT="72000" marB="72000" anchor="ctr" horzOverflow="overflow">
                    <a:lnL w="3175" cap="flat" cmpd="sng" algn="ctr">
                      <a:solidFill>
                        <a:schemeClr val="bg1"/>
                      </a:solidFill>
                      <a:prstDash val="solid"/>
                      <a:round/>
                      <a:headEnd type="none" w="med" len="med"/>
                      <a:tailEnd type="none" w="med" len="med"/>
                    </a:lnL>
                    <a:lnR w="3175" cap="flat" cmpd="sng" algn="ctr">
                      <a:solidFill>
                        <a:srgbClr val="014DA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014DA2">
                        <a:alpha val="8000"/>
                      </a:srgbClr>
                    </a:solidFill>
                  </a:tcPr>
                </a:tc>
                <a:tc>
                  <a:txBody>
                    <a:bodyPr/>
                    <a:lstStyle/>
                    <a:p>
                      <a:pPr algn="l">
                        <a:lnSpc>
                          <a:spcPct val="100000"/>
                        </a:lnSpc>
                      </a:pPr>
                      <a:r>
                        <a:rPr lang="en-US" sz="1000" b="0" i="0" kern="12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Beyond the OR: RA in trauma, emergency, humanitarian settings </a:t>
                      </a:r>
                      <a:r>
                        <a:rPr lang="en-US" sz="1000" b="0" i="1" kern="1200" dirty="0">
                          <a:solidFill>
                            <a:srgbClr val="6794C7"/>
                          </a:solidFill>
                          <a:effectLst/>
                          <a:latin typeface="Lato Light" panose="020F0502020204030203" pitchFamily="34" charset="0"/>
                          <a:ea typeface="Lato Light" panose="020F0502020204030203" pitchFamily="34" charset="0"/>
                          <a:cs typeface="Lato Light" panose="020F0502020204030203" pitchFamily="34" charset="0"/>
                        </a:rPr>
                        <a:t>(Local Speaker to be decided)</a:t>
                      </a:r>
                      <a:endParaRPr lang="en-US" sz="1000" b="0" i="0" kern="12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endParaRPr>
                    </a:p>
                  </a:txBody>
                  <a:tcPr marT="54000" marB="54000" anchor="ctr">
                    <a:lnL w="3175" cap="flat" cmpd="sng" algn="ctr">
                      <a:solidFill>
                        <a:srgbClr val="014DA2"/>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014DA2">
                        <a:alpha val="8000"/>
                      </a:srgbClr>
                    </a:solidFill>
                  </a:tcPr>
                </a:tc>
                <a:extLst>
                  <a:ext uri="{0D108BD9-81ED-4DB2-BD59-A6C34878D82A}">
                    <a16:rowId xmlns:a16="http://schemas.microsoft.com/office/drawing/2014/main" val="1121777697"/>
                  </a:ext>
                </a:extLst>
              </a:tr>
              <a:tr h="0">
                <a:tc>
                  <a:txBody>
                    <a:bodyPr/>
                    <a:lstStyle/>
                    <a:p>
                      <a:pPr algn="ctr"/>
                      <a:r>
                        <a:rPr lang="en-US" sz="1000" b="0" i="0" dirty="0">
                          <a:solidFill>
                            <a:srgbClr val="012247"/>
                          </a:solidFill>
                          <a:effectLst/>
                          <a:latin typeface="Lato Light" panose="020F0502020204030203" pitchFamily="34" charset="0"/>
                          <a:ea typeface="Lato Light" panose="020F0502020204030203" pitchFamily="34" charset="0"/>
                          <a:cs typeface="Lato Light" panose="020F0502020204030203" pitchFamily="34" charset="0"/>
                        </a:rPr>
                        <a:t>14:05 – 14:25</a:t>
                      </a:r>
                    </a:p>
                  </a:txBody>
                  <a:tcPr marT="72000" marB="72000" anchor="ctr" horzOverflow="overflow">
                    <a:lnL w="3175" cap="flat" cmpd="sng" algn="ctr">
                      <a:solidFill>
                        <a:schemeClr val="bg1"/>
                      </a:solidFill>
                      <a:prstDash val="solid"/>
                      <a:round/>
                      <a:headEnd type="none" w="med" len="med"/>
                      <a:tailEnd type="none" w="med" len="med"/>
                    </a:lnL>
                    <a:lnR w="3175" cap="flat" cmpd="sng" algn="ctr">
                      <a:solidFill>
                        <a:srgbClr val="014DA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noFill/>
                  </a:tcPr>
                </a:tc>
                <a:tc>
                  <a:txBody>
                    <a:bodyPr/>
                    <a:lstStyle/>
                    <a:p>
                      <a:pPr algn="l">
                        <a:lnSpc>
                          <a:spcPct val="100000"/>
                        </a:lnSpc>
                      </a:pPr>
                      <a:r>
                        <a:rPr lang="en-US" sz="1000" b="0" i="0" kern="12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Transitional pain services: preventing chronic post-surgical pain </a:t>
                      </a:r>
                      <a:r>
                        <a:rPr lang="en-US" sz="1000" b="0" i="1" kern="1200" dirty="0">
                          <a:solidFill>
                            <a:srgbClr val="6794C7"/>
                          </a:solidFill>
                          <a:effectLst/>
                          <a:latin typeface="Lato Light" panose="020F0502020204030203" pitchFamily="34" charset="0"/>
                          <a:ea typeface="Lato Light" panose="020F0502020204030203" pitchFamily="34" charset="0"/>
                          <a:cs typeface="Lato Light" panose="020F0502020204030203" pitchFamily="34" charset="0"/>
                        </a:rPr>
                        <a:t>(Local Speaker to be decided)</a:t>
                      </a:r>
                      <a:endParaRPr lang="en-US" sz="1000" b="0" i="0" kern="12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endParaRPr>
                    </a:p>
                  </a:txBody>
                  <a:tcPr marT="72000" marB="72000" anchor="ctr">
                    <a:lnL w="3175" cap="flat" cmpd="sng" algn="ctr">
                      <a:solidFill>
                        <a:srgbClr val="014DA2"/>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33530099"/>
                  </a:ext>
                </a:extLst>
              </a:tr>
              <a:tr h="0">
                <a:tc>
                  <a:txBody>
                    <a:bodyPr/>
                    <a:lstStyle/>
                    <a:p>
                      <a:pPr algn="ctr"/>
                      <a:r>
                        <a:rPr lang="en-US" sz="1000" b="0" i="0" dirty="0">
                          <a:solidFill>
                            <a:srgbClr val="012247"/>
                          </a:solidFill>
                          <a:effectLst/>
                          <a:latin typeface="Lato Light" panose="020F0502020204030203" pitchFamily="34" charset="0"/>
                          <a:ea typeface="Lato Light" panose="020F0502020204030203" pitchFamily="34" charset="0"/>
                          <a:cs typeface="Lato Light" panose="020F0502020204030203" pitchFamily="34" charset="0"/>
                        </a:rPr>
                        <a:t>14:25 – 15:00</a:t>
                      </a:r>
                    </a:p>
                  </a:txBody>
                  <a:tcPr marT="72000" marB="72000" anchor="ctr" horzOverflow="overflow">
                    <a:lnL w="3175" cap="flat" cmpd="sng" algn="ctr">
                      <a:solidFill>
                        <a:schemeClr val="bg1"/>
                      </a:solidFill>
                      <a:prstDash val="solid"/>
                      <a:round/>
                      <a:headEnd type="none" w="med" len="med"/>
                      <a:tailEnd type="none" w="med" len="med"/>
                    </a:lnL>
                    <a:lnR w="3175" cap="flat" cmpd="sng" algn="ctr">
                      <a:solidFill>
                        <a:srgbClr val="014DA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014DA2">
                        <a:alpha val="8000"/>
                      </a:srgbClr>
                    </a:solidFill>
                  </a:tcPr>
                </a:tc>
                <a:tc>
                  <a:txBody>
                    <a:bodyPr/>
                    <a:lstStyle/>
                    <a:p>
                      <a:pPr>
                        <a:buNone/>
                      </a:pPr>
                      <a:r>
                        <a:rPr lang="en-GB" sz="1000" kern="100" dirty="0">
                          <a:effectLst/>
                          <a:latin typeface="Lato Light" panose="020F0302020204030203" pitchFamily="34" charset="0"/>
                          <a:ea typeface="Times New Roman" panose="02020603050405020304" pitchFamily="18" charset="0"/>
                        </a:rPr>
                        <a:t>What’s new in obstetrics? </a:t>
                      </a:r>
                      <a:r>
                        <a:rPr lang="en-US" sz="1000" b="0" i="1" kern="1200" dirty="0">
                          <a:solidFill>
                            <a:srgbClr val="6794C7"/>
                          </a:solidFill>
                          <a:effectLst/>
                          <a:latin typeface="Lato Light" panose="020F0502020204030203" pitchFamily="34" charset="0"/>
                          <a:ea typeface="Lato Light" panose="020F0502020204030203" pitchFamily="34" charset="0"/>
                          <a:cs typeface="Lato Light" panose="020F0502020204030203" pitchFamily="34" charset="0"/>
                        </a:rPr>
                        <a:t>(Local Speaker to be decided)</a:t>
                      </a:r>
                      <a:endParaRPr lang="el-GR" sz="1000" kern="100" dirty="0">
                        <a:effectLst/>
                        <a:latin typeface="Lato Light" panose="020F0302020204030203" pitchFamily="34" charset="0"/>
                        <a:ea typeface="Times New Roman" panose="02020603050405020304" pitchFamily="18" charset="0"/>
                      </a:endParaRPr>
                    </a:p>
                  </a:txBody>
                  <a:tcPr marL="68580" marR="68580" marT="0" marB="0" anchor="ctr">
                    <a:lnL w="3175" cap="flat" cmpd="sng" algn="ctr">
                      <a:solidFill>
                        <a:srgbClr val="014DA2"/>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014DA2">
                        <a:alpha val="8000"/>
                      </a:srgbClr>
                    </a:solidFill>
                  </a:tcPr>
                </a:tc>
                <a:extLst>
                  <a:ext uri="{0D108BD9-81ED-4DB2-BD59-A6C34878D82A}">
                    <a16:rowId xmlns:a16="http://schemas.microsoft.com/office/drawing/2014/main" val="2272807860"/>
                  </a:ext>
                </a:extLst>
              </a:tr>
              <a:tr h="0">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n-US" sz="1000" b="0" i="0" dirty="0">
                          <a:solidFill>
                            <a:srgbClr val="012247"/>
                          </a:solidFill>
                          <a:effectLst/>
                          <a:latin typeface="Lato Light" panose="020F0502020204030203" pitchFamily="34" charset="0"/>
                          <a:ea typeface="Lato Light" panose="020F0502020204030203" pitchFamily="34" charset="0"/>
                          <a:cs typeface="Lato Light" panose="020F0502020204030203" pitchFamily="34" charset="0"/>
                        </a:rPr>
                        <a:t>15:00 – 15:25</a:t>
                      </a:r>
                    </a:p>
                  </a:txBody>
                  <a:tcPr marT="72000" marB="72000" anchor="ctr" horzOverflow="overflow">
                    <a:lnL w="3175" cap="flat" cmpd="sng" algn="ctr">
                      <a:solidFill>
                        <a:schemeClr val="bg1"/>
                      </a:solidFill>
                      <a:prstDash val="solid"/>
                      <a:round/>
                      <a:headEnd type="none" w="med" len="med"/>
                      <a:tailEnd type="none" w="med" len="med"/>
                    </a:lnL>
                    <a:lnR w="3175" cap="flat" cmpd="sng" algn="ctr">
                      <a:solidFill>
                        <a:srgbClr val="014DA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noFill/>
                  </a:tcPr>
                </a:tc>
                <a:tc>
                  <a:txBody>
                    <a:bodyPr/>
                    <a:lstStyle/>
                    <a:p>
                      <a:pPr algn="l">
                        <a:lnSpc>
                          <a:spcPct val="100000"/>
                        </a:lnSpc>
                      </a:pPr>
                      <a:r>
                        <a:rPr lang="en-US" sz="1000" b="0" i="0" kern="12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Keeping Kids Comfortable – RA in </a:t>
                      </a:r>
                      <a:r>
                        <a:rPr lang="en-US" sz="1000" b="0" i="0" kern="1200" dirty="0" err="1">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Paediatrics</a:t>
                      </a:r>
                      <a:r>
                        <a:rPr lang="en-US" sz="1000" b="0" i="0" kern="12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 </a:t>
                      </a:r>
                      <a:r>
                        <a:rPr lang="en-US" sz="1000" b="0" i="1" kern="1200" dirty="0">
                          <a:solidFill>
                            <a:srgbClr val="6794C7"/>
                          </a:solidFill>
                          <a:effectLst/>
                          <a:latin typeface="Lato Light" panose="020F0502020204030203" pitchFamily="34" charset="0"/>
                          <a:ea typeface="Lato Light" panose="020F0502020204030203" pitchFamily="34" charset="0"/>
                          <a:cs typeface="Lato Light" panose="020F0502020204030203" pitchFamily="34" charset="0"/>
                        </a:rPr>
                        <a:t>(Local Speaker to be decided)</a:t>
                      </a:r>
                      <a:endParaRPr lang="en-US" sz="1000" b="0" i="0" kern="12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endParaRPr>
                    </a:p>
                  </a:txBody>
                  <a:tcPr marT="72000" marB="72000" anchor="ctr">
                    <a:lnL w="3175" cap="flat" cmpd="sng" algn="ctr">
                      <a:solidFill>
                        <a:srgbClr val="014DA2"/>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238069"/>
                  </a:ext>
                </a:extLst>
              </a:tr>
              <a:tr h="0">
                <a:tc>
                  <a:txBody>
                    <a:bodyPr/>
                    <a:lstStyle/>
                    <a:p>
                      <a:pPr algn="ctr"/>
                      <a:r>
                        <a:rPr lang="en-US" sz="1000" b="0" i="0" dirty="0">
                          <a:solidFill>
                            <a:srgbClr val="012247"/>
                          </a:solidFill>
                          <a:effectLst/>
                          <a:latin typeface="Lato Light" panose="020F0502020204030203" pitchFamily="34" charset="0"/>
                          <a:ea typeface="Lato Light" panose="020F0502020204030203" pitchFamily="34" charset="0"/>
                          <a:cs typeface="Lato Light" panose="020F0502020204030203" pitchFamily="34" charset="0"/>
                        </a:rPr>
                        <a:t>15:25 – 16:00</a:t>
                      </a:r>
                    </a:p>
                  </a:txBody>
                  <a:tcPr marT="72000" marB="72000" anchor="ctr" horzOverflow="overflow">
                    <a:lnL w="3175" cap="flat" cmpd="sng" algn="ctr">
                      <a:solidFill>
                        <a:schemeClr val="bg1"/>
                      </a:solidFill>
                      <a:prstDash val="solid"/>
                      <a:round/>
                      <a:headEnd type="none" w="med" len="med"/>
                      <a:tailEnd type="none" w="med" len="med"/>
                    </a:lnL>
                    <a:lnR w="3175" cap="flat" cmpd="sng" algn="ctr">
                      <a:solidFill>
                        <a:srgbClr val="014DA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EBF1F8"/>
                    </a:solidFill>
                  </a:tcPr>
                </a:tc>
                <a:tc>
                  <a:txBody>
                    <a:bodyPr/>
                    <a:lstStyle/>
                    <a:p>
                      <a:pPr algn="l">
                        <a:lnSpc>
                          <a:spcPct val="100000"/>
                        </a:lnSpc>
                      </a:pPr>
                      <a:r>
                        <a:rPr lang="en-US" sz="1000" b="0" i="0" kern="12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Q&amp;A – Discussion</a:t>
                      </a:r>
                    </a:p>
                  </a:txBody>
                  <a:tcPr marT="72000" marB="72000" anchor="ctr">
                    <a:lnL w="3175" cap="flat" cmpd="sng" algn="ctr">
                      <a:solidFill>
                        <a:srgbClr val="014DA2"/>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EBF1F8"/>
                    </a:solidFill>
                  </a:tcPr>
                </a:tc>
                <a:extLst>
                  <a:ext uri="{0D108BD9-81ED-4DB2-BD59-A6C34878D82A}">
                    <a16:rowId xmlns:a16="http://schemas.microsoft.com/office/drawing/2014/main" val="4129367252"/>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000" b="1" i="0" kern="1200" dirty="0">
                          <a:solidFill>
                            <a:schemeClr val="bg1"/>
                          </a:solidFill>
                          <a:effectLst/>
                          <a:latin typeface="Lato Black" panose="020F0502020204030203" pitchFamily="34" charset="0"/>
                          <a:ea typeface="Lato Black" panose="020F0502020204030203" pitchFamily="34" charset="0"/>
                          <a:cs typeface="Lato Black" panose="020F0502020204030203" pitchFamily="34" charset="0"/>
                        </a:rPr>
                        <a:t>16:00 – 16:30</a:t>
                      </a:r>
                      <a:endParaRPr kumimoji="0" lang="en-US" altLang="en-US" sz="1000" b="1" i="0" u="none" strike="noStrike" cap="none" normalizeH="0" baseline="0" dirty="0">
                        <a:ln>
                          <a:noFill/>
                        </a:ln>
                        <a:solidFill>
                          <a:srgbClr val="FFFFFF"/>
                        </a:solidFill>
                        <a:effectLst/>
                        <a:latin typeface="Lato Black" panose="020F0502020204030203" pitchFamily="34" charset="0"/>
                        <a:ea typeface="Lato Black" panose="020F0502020204030203" pitchFamily="34" charset="0"/>
                        <a:cs typeface="Lato Black" panose="020F0502020204030203" pitchFamily="34" charset="0"/>
                      </a:endParaRPr>
                    </a:p>
                  </a:txBody>
                  <a:tcPr marT="72000" marB="72000" anchor="ctr" horzOverflow="overflow">
                    <a:lnL w="3175" cap="flat" cmpd="sng" algn="ctr">
                      <a:solidFill>
                        <a:schemeClr val="bg1"/>
                      </a:solidFill>
                      <a:prstDash val="solid"/>
                      <a:round/>
                      <a:headEnd type="none" w="med" len="med"/>
                      <a:tailEnd type="none" w="med" len="med"/>
                    </a:lnL>
                    <a:lnR w="3175" cap="flat" cmpd="sng" algn="ctr">
                      <a:solidFill>
                        <a:srgbClr val="014DA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BF9000">
                        <a:alpha val="60000"/>
                      </a:srgbClr>
                    </a:solid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US" sz="1200" b="1" i="0" kern="1200" dirty="0">
                          <a:solidFill>
                            <a:schemeClr val="bg1"/>
                          </a:solidFill>
                          <a:effectLst/>
                          <a:latin typeface="Lato Black" panose="020F0502020204030203" pitchFamily="34" charset="0"/>
                          <a:ea typeface="Lato Black" panose="020F0502020204030203" pitchFamily="34" charset="0"/>
                          <a:cs typeface="Lato Black" panose="020F0502020204030203" pitchFamily="34" charset="0"/>
                        </a:rPr>
                        <a:t>COFFEE BREAK</a:t>
                      </a:r>
                    </a:p>
                  </a:txBody>
                  <a:tcPr marT="72000" marB="72000" anchor="ctr" horzOverflow="overflow">
                    <a:lnL w="3175" cap="flat" cmpd="sng" algn="ctr">
                      <a:solidFill>
                        <a:srgbClr val="014DA2"/>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BF9000">
                        <a:alpha val="60000"/>
                      </a:srgbClr>
                    </a:solidFill>
                  </a:tcPr>
                </a:tc>
                <a:extLst>
                  <a:ext uri="{0D108BD9-81ED-4DB2-BD59-A6C34878D82A}">
                    <a16:rowId xmlns:a16="http://schemas.microsoft.com/office/drawing/2014/main" val="2900406804"/>
                  </a:ext>
                </a:extLst>
              </a:tr>
              <a:tr h="0">
                <a:tc>
                  <a:txBody>
                    <a:bodyPr/>
                    <a:lstStyle>
                      <a:lvl1pPr eaLnBrk="0" hangingPunct="0">
                        <a:lnSpc>
                          <a:spcPct val="90000"/>
                        </a:lnSpc>
                        <a:spcBef>
                          <a:spcPts val="1000"/>
                        </a:spcBef>
                        <a:buFont typeface="Arial" charset="0"/>
                        <a:defRPr sz="2000">
                          <a:solidFill>
                            <a:schemeClr val="tx1"/>
                          </a:solidFill>
                          <a:latin typeface="Arial" charset="0"/>
                          <a:ea typeface="Arial" charset="0"/>
                          <a:cs typeface="Arial" charset="0"/>
                        </a:defRPr>
                      </a:lvl1pPr>
                      <a:lvl2pPr marL="37931725" indent="-37474525" eaLnBrk="0" hangingPunct="0">
                        <a:lnSpc>
                          <a:spcPct val="90000"/>
                        </a:lnSpc>
                        <a:spcBef>
                          <a:spcPts val="500"/>
                        </a:spcBef>
                        <a:buFont typeface="Arial" charset="0"/>
                        <a:defRPr>
                          <a:solidFill>
                            <a:schemeClr val="tx1"/>
                          </a:solidFill>
                          <a:latin typeface="Arial" charset="0"/>
                          <a:ea typeface="Arial" charset="0"/>
                          <a:cs typeface="Arial" charset="0"/>
                        </a:defRPr>
                      </a:lvl2pPr>
                      <a:lvl3pPr eaLnBrk="0" hangingPunct="0">
                        <a:lnSpc>
                          <a:spcPct val="90000"/>
                        </a:lnSpc>
                        <a:spcBef>
                          <a:spcPts val="500"/>
                        </a:spcBef>
                        <a:defRPr sz="2000">
                          <a:solidFill>
                            <a:schemeClr val="tx1"/>
                          </a:solidFill>
                          <a:latin typeface="Arial" charset="0"/>
                          <a:ea typeface="Arial" charset="0"/>
                          <a:cs typeface="Arial" charset="0"/>
                        </a:defRPr>
                      </a:lvl3pPr>
                      <a:lvl4pPr eaLnBrk="0" hangingPunct="0">
                        <a:lnSpc>
                          <a:spcPct val="90000"/>
                        </a:lnSpc>
                        <a:spcBef>
                          <a:spcPts val="500"/>
                        </a:spcBef>
                        <a:defRPr sz="1400">
                          <a:solidFill>
                            <a:schemeClr val="tx1"/>
                          </a:solidFill>
                          <a:latin typeface="Arial" charset="0"/>
                          <a:ea typeface="Arial" charset="0"/>
                          <a:cs typeface="Arial" charset="0"/>
                        </a:defRPr>
                      </a:lvl4pPr>
                      <a:lvl5pPr eaLnBrk="0" hangingPunct="0">
                        <a:lnSpc>
                          <a:spcPct val="90000"/>
                        </a:lnSpc>
                        <a:spcBef>
                          <a:spcPts val="500"/>
                        </a:spcBef>
                        <a:defRPr sz="1400">
                          <a:solidFill>
                            <a:schemeClr val="tx1"/>
                          </a:solidFill>
                          <a:latin typeface="Arial" charset="0"/>
                          <a:ea typeface="Arial" charset="0"/>
                          <a:cs typeface="Arial" charset="0"/>
                        </a:defRPr>
                      </a:lvl5pPr>
                      <a:lvl6pPr marL="457200" eaLnBrk="0" fontAlgn="base" hangingPunct="0">
                        <a:lnSpc>
                          <a:spcPct val="90000"/>
                        </a:lnSpc>
                        <a:spcBef>
                          <a:spcPts val="500"/>
                        </a:spcBef>
                        <a:spcAft>
                          <a:spcPct val="0"/>
                        </a:spcAft>
                        <a:defRPr sz="1400">
                          <a:solidFill>
                            <a:schemeClr val="tx1"/>
                          </a:solidFill>
                          <a:latin typeface="Arial" charset="0"/>
                          <a:ea typeface="Arial" charset="0"/>
                          <a:cs typeface="Arial" charset="0"/>
                        </a:defRPr>
                      </a:lvl6pPr>
                      <a:lvl7pPr marL="914400" eaLnBrk="0" fontAlgn="base" hangingPunct="0">
                        <a:lnSpc>
                          <a:spcPct val="90000"/>
                        </a:lnSpc>
                        <a:spcBef>
                          <a:spcPts val="500"/>
                        </a:spcBef>
                        <a:spcAft>
                          <a:spcPct val="0"/>
                        </a:spcAft>
                        <a:defRPr sz="1400">
                          <a:solidFill>
                            <a:schemeClr val="tx1"/>
                          </a:solidFill>
                          <a:latin typeface="Arial" charset="0"/>
                          <a:ea typeface="Arial" charset="0"/>
                          <a:cs typeface="Arial" charset="0"/>
                        </a:defRPr>
                      </a:lvl7pPr>
                      <a:lvl8pPr marL="1371600" eaLnBrk="0" fontAlgn="base" hangingPunct="0">
                        <a:lnSpc>
                          <a:spcPct val="90000"/>
                        </a:lnSpc>
                        <a:spcBef>
                          <a:spcPts val="500"/>
                        </a:spcBef>
                        <a:spcAft>
                          <a:spcPct val="0"/>
                        </a:spcAft>
                        <a:defRPr sz="1400">
                          <a:solidFill>
                            <a:schemeClr val="tx1"/>
                          </a:solidFill>
                          <a:latin typeface="Arial" charset="0"/>
                          <a:ea typeface="Arial" charset="0"/>
                          <a:cs typeface="Arial" charset="0"/>
                        </a:defRPr>
                      </a:lvl8pPr>
                      <a:lvl9pPr marL="1828800" eaLnBrk="0" fontAlgn="base" hangingPunct="0">
                        <a:lnSpc>
                          <a:spcPct val="90000"/>
                        </a:lnSpc>
                        <a:spcBef>
                          <a:spcPts val="500"/>
                        </a:spcBef>
                        <a:spcAft>
                          <a:spcPct val="0"/>
                        </a:spcAft>
                        <a:defRPr sz="1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000" b="1" i="0" kern="1200" dirty="0">
                          <a:solidFill>
                            <a:schemeClr val="bg1"/>
                          </a:solidFill>
                          <a:effectLst/>
                          <a:latin typeface="Lato Black" panose="020F0502020204030203" pitchFamily="34" charset="0"/>
                          <a:ea typeface="Lato Black" panose="020F0502020204030203" pitchFamily="34" charset="0"/>
                          <a:cs typeface="Lato Black" panose="020F0502020204030203" pitchFamily="34" charset="0"/>
                        </a:rPr>
                        <a:t>16:30 – 16:45</a:t>
                      </a:r>
                      <a:endParaRPr kumimoji="0" lang="en-US" altLang="en-US" sz="1000" b="1" i="0" u="none" strike="noStrike" cap="none" normalizeH="0" baseline="0" dirty="0">
                        <a:ln>
                          <a:noFill/>
                        </a:ln>
                        <a:solidFill>
                          <a:srgbClr val="FFFFFF"/>
                        </a:solidFill>
                        <a:effectLst/>
                        <a:latin typeface="Lato Black" panose="020F0502020204030203" pitchFamily="34" charset="0"/>
                        <a:ea typeface="Lato Black" panose="020F0502020204030203" pitchFamily="34" charset="0"/>
                        <a:cs typeface="Lato Black" panose="020F0502020204030203" pitchFamily="34" charset="0"/>
                      </a:endParaRPr>
                    </a:p>
                  </a:txBody>
                  <a:tcPr marT="72000" marB="72000" anchor="ctr" horzOverflow="overflow">
                    <a:lnL w="3175" cap="flat" cmpd="sng" algn="ctr">
                      <a:solidFill>
                        <a:schemeClr val="bg1"/>
                      </a:solidFill>
                      <a:prstDash val="solid"/>
                      <a:round/>
                      <a:headEnd type="none" w="med" len="med"/>
                      <a:tailEnd type="none" w="med" len="med"/>
                    </a:lnL>
                    <a:lnR w="3175" cap="flat" cmpd="sng" algn="ctr">
                      <a:solidFill>
                        <a:srgbClr val="014DA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014DA2">
                        <a:alpha val="60000"/>
                      </a:srgbClr>
                    </a:solidFill>
                  </a:tcPr>
                </a:tc>
                <a:tc>
                  <a:txBody>
                    <a:bodyPr/>
                    <a:lstStyle>
                      <a:lvl1pPr eaLnBrk="0" hangingPunct="0">
                        <a:lnSpc>
                          <a:spcPct val="90000"/>
                        </a:lnSpc>
                        <a:spcBef>
                          <a:spcPts val="1000"/>
                        </a:spcBef>
                        <a:buFont typeface="Arial" charset="0"/>
                        <a:defRPr sz="2000">
                          <a:solidFill>
                            <a:schemeClr val="tx1"/>
                          </a:solidFill>
                          <a:latin typeface="Arial" charset="0"/>
                          <a:ea typeface="Arial" charset="0"/>
                          <a:cs typeface="Arial" charset="0"/>
                        </a:defRPr>
                      </a:lvl1pPr>
                      <a:lvl2pPr marL="37931725" indent="-37474525" eaLnBrk="0" hangingPunct="0">
                        <a:lnSpc>
                          <a:spcPct val="90000"/>
                        </a:lnSpc>
                        <a:spcBef>
                          <a:spcPts val="500"/>
                        </a:spcBef>
                        <a:buFont typeface="Arial" charset="0"/>
                        <a:defRPr>
                          <a:solidFill>
                            <a:schemeClr val="tx1"/>
                          </a:solidFill>
                          <a:latin typeface="Arial" charset="0"/>
                          <a:ea typeface="Arial" charset="0"/>
                          <a:cs typeface="Arial" charset="0"/>
                        </a:defRPr>
                      </a:lvl2pPr>
                      <a:lvl3pPr eaLnBrk="0" hangingPunct="0">
                        <a:lnSpc>
                          <a:spcPct val="90000"/>
                        </a:lnSpc>
                        <a:spcBef>
                          <a:spcPts val="500"/>
                        </a:spcBef>
                        <a:defRPr sz="2000">
                          <a:solidFill>
                            <a:schemeClr val="tx1"/>
                          </a:solidFill>
                          <a:latin typeface="Arial" charset="0"/>
                          <a:ea typeface="Arial" charset="0"/>
                          <a:cs typeface="Arial" charset="0"/>
                        </a:defRPr>
                      </a:lvl3pPr>
                      <a:lvl4pPr eaLnBrk="0" hangingPunct="0">
                        <a:lnSpc>
                          <a:spcPct val="90000"/>
                        </a:lnSpc>
                        <a:spcBef>
                          <a:spcPts val="500"/>
                        </a:spcBef>
                        <a:defRPr sz="1400">
                          <a:solidFill>
                            <a:schemeClr val="tx1"/>
                          </a:solidFill>
                          <a:latin typeface="Arial" charset="0"/>
                          <a:ea typeface="Arial" charset="0"/>
                          <a:cs typeface="Arial" charset="0"/>
                        </a:defRPr>
                      </a:lvl4pPr>
                      <a:lvl5pPr eaLnBrk="0" hangingPunct="0">
                        <a:lnSpc>
                          <a:spcPct val="90000"/>
                        </a:lnSpc>
                        <a:spcBef>
                          <a:spcPts val="500"/>
                        </a:spcBef>
                        <a:defRPr sz="1400">
                          <a:solidFill>
                            <a:schemeClr val="tx1"/>
                          </a:solidFill>
                          <a:latin typeface="Arial" charset="0"/>
                          <a:ea typeface="Arial" charset="0"/>
                          <a:cs typeface="Arial" charset="0"/>
                        </a:defRPr>
                      </a:lvl5pPr>
                      <a:lvl6pPr marL="457200" eaLnBrk="0" fontAlgn="base" hangingPunct="0">
                        <a:lnSpc>
                          <a:spcPct val="90000"/>
                        </a:lnSpc>
                        <a:spcBef>
                          <a:spcPts val="500"/>
                        </a:spcBef>
                        <a:spcAft>
                          <a:spcPct val="0"/>
                        </a:spcAft>
                        <a:defRPr sz="1400">
                          <a:solidFill>
                            <a:schemeClr val="tx1"/>
                          </a:solidFill>
                          <a:latin typeface="Arial" charset="0"/>
                          <a:ea typeface="Arial" charset="0"/>
                          <a:cs typeface="Arial" charset="0"/>
                        </a:defRPr>
                      </a:lvl6pPr>
                      <a:lvl7pPr marL="914400" eaLnBrk="0" fontAlgn="base" hangingPunct="0">
                        <a:lnSpc>
                          <a:spcPct val="90000"/>
                        </a:lnSpc>
                        <a:spcBef>
                          <a:spcPts val="500"/>
                        </a:spcBef>
                        <a:spcAft>
                          <a:spcPct val="0"/>
                        </a:spcAft>
                        <a:defRPr sz="1400">
                          <a:solidFill>
                            <a:schemeClr val="tx1"/>
                          </a:solidFill>
                          <a:latin typeface="Arial" charset="0"/>
                          <a:ea typeface="Arial" charset="0"/>
                          <a:cs typeface="Arial" charset="0"/>
                        </a:defRPr>
                      </a:lvl7pPr>
                      <a:lvl8pPr marL="1371600" eaLnBrk="0" fontAlgn="base" hangingPunct="0">
                        <a:lnSpc>
                          <a:spcPct val="90000"/>
                        </a:lnSpc>
                        <a:spcBef>
                          <a:spcPts val="500"/>
                        </a:spcBef>
                        <a:spcAft>
                          <a:spcPct val="0"/>
                        </a:spcAft>
                        <a:defRPr sz="1400">
                          <a:solidFill>
                            <a:schemeClr val="tx1"/>
                          </a:solidFill>
                          <a:latin typeface="Arial" charset="0"/>
                          <a:ea typeface="Arial" charset="0"/>
                          <a:cs typeface="Arial" charset="0"/>
                        </a:defRPr>
                      </a:lvl8pPr>
                      <a:lvl9pPr marL="1828800" eaLnBrk="0" fontAlgn="base" hangingPunct="0">
                        <a:lnSpc>
                          <a:spcPct val="90000"/>
                        </a:lnSpc>
                        <a:spcBef>
                          <a:spcPts val="500"/>
                        </a:spcBef>
                        <a:spcAft>
                          <a:spcPct val="0"/>
                        </a:spcAft>
                        <a:defRPr sz="1400">
                          <a:solidFill>
                            <a:schemeClr val="tx1"/>
                          </a:solidFill>
                          <a:latin typeface="Arial" charset="0"/>
                          <a:ea typeface="Arial" charset="0"/>
                          <a:cs typeface="Arial" charset="0"/>
                        </a:defRPr>
                      </a:lvl9pPr>
                    </a:lstStyle>
                    <a:p>
                      <a:pPr marL="0" marR="0" lvl="0" indent="0" algn="l" defTabSz="755934" rtl="0" eaLnBrk="0" fontAlgn="auto" latinLnBrk="0" hangingPunct="0">
                        <a:lnSpc>
                          <a:spcPct val="100000"/>
                        </a:lnSpc>
                        <a:spcBef>
                          <a:spcPts val="1000"/>
                        </a:spcBef>
                        <a:spcAft>
                          <a:spcPts val="0"/>
                        </a:spcAft>
                        <a:buClrTx/>
                        <a:buSzTx/>
                        <a:buFont typeface="Arial" charset="0"/>
                        <a:buNone/>
                        <a:tabLst/>
                        <a:defRPr/>
                      </a:pPr>
                      <a:r>
                        <a:rPr lang="en-US" sz="1200" b="1" i="0" kern="1200" dirty="0">
                          <a:solidFill>
                            <a:schemeClr val="bg1"/>
                          </a:solidFill>
                          <a:effectLst/>
                          <a:latin typeface="Lato Black" panose="020F0502020204030203" pitchFamily="34" charset="0"/>
                          <a:ea typeface="Lato Black" panose="020F0502020204030203" pitchFamily="34" charset="0"/>
                          <a:cs typeface="Lato Black" panose="020F0502020204030203" pitchFamily="34" charset="0"/>
                        </a:rPr>
                        <a:t>SESSION 4 – QUIZ &amp; COMPETITION </a:t>
                      </a:r>
                    </a:p>
                  </a:txBody>
                  <a:tcPr marT="72000" marB="72000" anchor="ctr" horzOverflow="overflow">
                    <a:lnL w="3175" cap="flat" cmpd="sng" algn="ctr">
                      <a:solidFill>
                        <a:srgbClr val="014DA2"/>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014DA2">
                        <a:alpha val="60000"/>
                      </a:srgbClr>
                    </a:solidFill>
                  </a:tcPr>
                </a:tc>
                <a:extLst>
                  <a:ext uri="{0D108BD9-81ED-4DB2-BD59-A6C34878D82A}">
                    <a16:rowId xmlns:a16="http://schemas.microsoft.com/office/drawing/2014/main" val="1718005415"/>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595959"/>
                        </a:solidFill>
                        <a:effectLst/>
                        <a:latin typeface="Lato Light" panose="020F0502020204030203" pitchFamily="34" charset="0"/>
                        <a:ea typeface="Lato Light" panose="020F0502020204030203" pitchFamily="34" charset="0"/>
                        <a:cs typeface="Lato Light" panose="020F0502020204030203" pitchFamily="34" charset="0"/>
                      </a:endParaRPr>
                    </a:p>
                  </a:txBody>
                  <a:tcPr marT="72000" marB="72000" anchor="ctr" horzOverflow="overflow">
                    <a:lnL w="3175" cap="flat" cmpd="sng" algn="ctr">
                      <a:solidFill>
                        <a:schemeClr val="bg1"/>
                      </a:solidFill>
                      <a:prstDash val="solid"/>
                      <a:round/>
                      <a:headEnd type="none" w="med" len="med"/>
                      <a:tailEnd type="none" w="med" len="med"/>
                    </a:lnL>
                    <a:lnR w="3175" cap="flat" cmpd="sng" algn="ctr">
                      <a:solidFill>
                        <a:srgbClr val="014DA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algn="l">
                        <a:lnSpc>
                          <a:spcPct val="100000"/>
                        </a:lnSpc>
                      </a:pPr>
                      <a:r>
                        <a:rPr lang="en-US" sz="1000" b="0" i="0" kern="12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Coordinator </a:t>
                      </a:r>
                      <a:r>
                        <a:rPr lang="en-US" sz="1000" b="0" i="1" kern="1200" dirty="0">
                          <a:solidFill>
                            <a:srgbClr val="6794C7"/>
                          </a:solidFill>
                          <a:effectLst/>
                          <a:latin typeface="Lato Light" panose="020F0502020204030203" pitchFamily="34" charset="0"/>
                          <a:ea typeface="Lato Light" panose="020F0502020204030203" pitchFamily="34" charset="0"/>
                          <a:cs typeface="Lato Light" panose="020F0502020204030203" pitchFamily="34" charset="0"/>
                        </a:rPr>
                        <a:t>(Local / To be decided)</a:t>
                      </a:r>
                    </a:p>
                    <a:p>
                      <a:pPr algn="l">
                        <a:lnSpc>
                          <a:spcPct val="100000"/>
                        </a:lnSpc>
                      </a:pPr>
                      <a:r>
                        <a:rPr lang="en-US" sz="1000" b="0" i="0" kern="12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Will be Disseminated Via SLIDO</a:t>
                      </a:r>
                    </a:p>
                    <a:p>
                      <a:pPr algn="l">
                        <a:lnSpc>
                          <a:spcPct val="100000"/>
                        </a:lnSpc>
                      </a:pPr>
                      <a:r>
                        <a:rPr lang="en-US" sz="1000" b="0" i="0" kern="12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BEST 3 will win a free registration to LISBON 2026 Congress</a:t>
                      </a:r>
                      <a:endParaRPr lang="en-US" sz="1000" b="1" i="0" kern="1200" dirty="0">
                        <a:solidFill>
                          <a:schemeClr val="bg1"/>
                        </a:solidFill>
                        <a:effectLst/>
                        <a:latin typeface="Lato Black" panose="020F0502020204030203" pitchFamily="34" charset="0"/>
                        <a:ea typeface="Lato Black" panose="020F0502020204030203" pitchFamily="34" charset="0"/>
                        <a:cs typeface="Lato Black" panose="020F0502020204030203" pitchFamily="34" charset="0"/>
                      </a:endParaRPr>
                    </a:p>
                  </a:txBody>
                  <a:tcPr marT="72000" marB="72000" anchor="ctr">
                    <a:lnL w="3175" cap="flat" cmpd="sng" algn="ctr">
                      <a:solidFill>
                        <a:srgbClr val="014DA2"/>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82156014"/>
                  </a:ext>
                </a:extLst>
              </a:tr>
              <a:tr h="0">
                <a:tc>
                  <a:txBody>
                    <a:bodyPr/>
                    <a:lstStyle>
                      <a:lvl1pPr eaLnBrk="0" hangingPunct="0">
                        <a:lnSpc>
                          <a:spcPct val="90000"/>
                        </a:lnSpc>
                        <a:spcBef>
                          <a:spcPts val="1000"/>
                        </a:spcBef>
                        <a:buFont typeface="Arial" charset="0"/>
                        <a:defRPr sz="2000">
                          <a:solidFill>
                            <a:schemeClr val="tx1"/>
                          </a:solidFill>
                          <a:latin typeface="Arial" charset="0"/>
                          <a:ea typeface="Arial" charset="0"/>
                          <a:cs typeface="Arial" charset="0"/>
                        </a:defRPr>
                      </a:lvl1pPr>
                      <a:lvl2pPr marL="37931725" indent="-37474525" eaLnBrk="0" hangingPunct="0">
                        <a:lnSpc>
                          <a:spcPct val="90000"/>
                        </a:lnSpc>
                        <a:spcBef>
                          <a:spcPts val="500"/>
                        </a:spcBef>
                        <a:buFont typeface="Arial" charset="0"/>
                        <a:defRPr>
                          <a:solidFill>
                            <a:schemeClr val="tx1"/>
                          </a:solidFill>
                          <a:latin typeface="Arial" charset="0"/>
                          <a:ea typeface="Arial" charset="0"/>
                          <a:cs typeface="Arial" charset="0"/>
                        </a:defRPr>
                      </a:lvl2pPr>
                      <a:lvl3pPr eaLnBrk="0" hangingPunct="0">
                        <a:lnSpc>
                          <a:spcPct val="90000"/>
                        </a:lnSpc>
                        <a:spcBef>
                          <a:spcPts val="500"/>
                        </a:spcBef>
                        <a:defRPr sz="2000">
                          <a:solidFill>
                            <a:schemeClr val="tx1"/>
                          </a:solidFill>
                          <a:latin typeface="Arial" charset="0"/>
                          <a:ea typeface="Arial" charset="0"/>
                          <a:cs typeface="Arial" charset="0"/>
                        </a:defRPr>
                      </a:lvl3pPr>
                      <a:lvl4pPr eaLnBrk="0" hangingPunct="0">
                        <a:lnSpc>
                          <a:spcPct val="90000"/>
                        </a:lnSpc>
                        <a:spcBef>
                          <a:spcPts val="500"/>
                        </a:spcBef>
                        <a:defRPr sz="1400">
                          <a:solidFill>
                            <a:schemeClr val="tx1"/>
                          </a:solidFill>
                          <a:latin typeface="Arial" charset="0"/>
                          <a:ea typeface="Arial" charset="0"/>
                          <a:cs typeface="Arial" charset="0"/>
                        </a:defRPr>
                      </a:lvl4pPr>
                      <a:lvl5pPr eaLnBrk="0" hangingPunct="0">
                        <a:lnSpc>
                          <a:spcPct val="90000"/>
                        </a:lnSpc>
                        <a:spcBef>
                          <a:spcPts val="500"/>
                        </a:spcBef>
                        <a:defRPr sz="1400">
                          <a:solidFill>
                            <a:schemeClr val="tx1"/>
                          </a:solidFill>
                          <a:latin typeface="Arial" charset="0"/>
                          <a:ea typeface="Arial" charset="0"/>
                          <a:cs typeface="Arial" charset="0"/>
                        </a:defRPr>
                      </a:lvl5pPr>
                      <a:lvl6pPr marL="457200" eaLnBrk="0" fontAlgn="base" hangingPunct="0">
                        <a:lnSpc>
                          <a:spcPct val="90000"/>
                        </a:lnSpc>
                        <a:spcBef>
                          <a:spcPts val="500"/>
                        </a:spcBef>
                        <a:spcAft>
                          <a:spcPct val="0"/>
                        </a:spcAft>
                        <a:defRPr sz="1400">
                          <a:solidFill>
                            <a:schemeClr val="tx1"/>
                          </a:solidFill>
                          <a:latin typeface="Arial" charset="0"/>
                          <a:ea typeface="Arial" charset="0"/>
                          <a:cs typeface="Arial" charset="0"/>
                        </a:defRPr>
                      </a:lvl6pPr>
                      <a:lvl7pPr marL="914400" eaLnBrk="0" fontAlgn="base" hangingPunct="0">
                        <a:lnSpc>
                          <a:spcPct val="90000"/>
                        </a:lnSpc>
                        <a:spcBef>
                          <a:spcPts val="500"/>
                        </a:spcBef>
                        <a:spcAft>
                          <a:spcPct val="0"/>
                        </a:spcAft>
                        <a:defRPr sz="1400">
                          <a:solidFill>
                            <a:schemeClr val="tx1"/>
                          </a:solidFill>
                          <a:latin typeface="Arial" charset="0"/>
                          <a:ea typeface="Arial" charset="0"/>
                          <a:cs typeface="Arial" charset="0"/>
                        </a:defRPr>
                      </a:lvl7pPr>
                      <a:lvl8pPr marL="1371600" eaLnBrk="0" fontAlgn="base" hangingPunct="0">
                        <a:lnSpc>
                          <a:spcPct val="90000"/>
                        </a:lnSpc>
                        <a:spcBef>
                          <a:spcPts val="500"/>
                        </a:spcBef>
                        <a:spcAft>
                          <a:spcPct val="0"/>
                        </a:spcAft>
                        <a:defRPr sz="1400">
                          <a:solidFill>
                            <a:schemeClr val="tx1"/>
                          </a:solidFill>
                          <a:latin typeface="Arial" charset="0"/>
                          <a:ea typeface="Arial" charset="0"/>
                          <a:cs typeface="Arial" charset="0"/>
                        </a:defRPr>
                      </a:lvl8pPr>
                      <a:lvl9pPr marL="1828800" eaLnBrk="0" fontAlgn="base" hangingPunct="0">
                        <a:lnSpc>
                          <a:spcPct val="90000"/>
                        </a:lnSpc>
                        <a:spcBef>
                          <a:spcPts val="500"/>
                        </a:spcBef>
                        <a:spcAft>
                          <a:spcPct val="0"/>
                        </a:spcAft>
                        <a:defRPr sz="1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000" b="1" i="0" kern="1200" dirty="0">
                          <a:solidFill>
                            <a:schemeClr val="bg1"/>
                          </a:solidFill>
                          <a:effectLst/>
                          <a:latin typeface="Lato Black" panose="020F0502020204030203" pitchFamily="34" charset="0"/>
                          <a:ea typeface="Lato Black" panose="020F0502020204030203" pitchFamily="34" charset="0"/>
                          <a:cs typeface="Lato Black" panose="020F0502020204030203" pitchFamily="34" charset="0"/>
                        </a:rPr>
                        <a:t>16:45 – 18:45</a:t>
                      </a:r>
                      <a:endParaRPr kumimoji="0" lang="en-US" altLang="en-US" sz="1000" b="1" i="0" u="none" strike="noStrike" cap="none" normalizeH="0" baseline="0" dirty="0">
                        <a:ln>
                          <a:noFill/>
                        </a:ln>
                        <a:solidFill>
                          <a:srgbClr val="FFFFFF"/>
                        </a:solidFill>
                        <a:effectLst/>
                        <a:latin typeface="Lato Black" panose="020F0502020204030203" pitchFamily="34" charset="0"/>
                        <a:ea typeface="Lato Black" panose="020F0502020204030203" pitchFamily="34" charset="0"/>
                        <a:cs typeface="Lato Black" panose="020F0502020204030203" pitchFamily="34" charset="0"/>
                      </a:endParaRPr>
                    </a:p>
                  </a:txBody>
                  <a:tcPr marT="72000" marB="72000" anchor="ctr" horzOverflow="overflow">
                    <a:lnL w="3175" cap="flat" cmpd="sng" algn="ctr">
                      <a:solidFill>
                        <a:schemeClr val="bg1"/>
                      </a:solidFill>
                      <a:prstDash val="solid"/>
                      <a:round/>
                      <a:headEnd type="none" w="med" len="med"/>
                      <a:tailEnd type="none" w="med" len="med"/>
                    </a:lnL>
                    <a:lnR w="3175" cap="flat" cmpd="sng" algn="ctr">
                      <a:solidFill>
                        <a:srgbClr val="014DA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6794C7"/>
                    </a:solidFill>
                  </a:tcPr>
                </a:tc>
                <a:tc>
                  <a:txBody>
                    <a:bodyPr/>
                    <a:lstStyle>
                      <a:lvl1pPr eaLnBrk="0" hangingPunct="0">
                        <a:lnSpc>
                          <a:spcPct val="90000"/>
                        </a:lnSpc>
                        <a:spcBef>
                          <a:spcPts val="1000"/>
                        </a:spcBef>
                        <a:buFont typeface="Arial" charset="0"/>
                        <a:defRPr sz="2000">
                          <a:solidFill>
                            <a:schemeClr val="tx1"/>
                          </a:solidFill>
                          <a:latin typeface="Arial" charset="0"/>
                          <a:ea typeface="Arial" charset="0"/>
                          <a:cs typeface="Arial" charset="0"/>
                        </a:defRPr>
                      </a:lvl1pPr>
                      <a:lvl2pPr marL="37931725" indent="-37474525" eaLnBrk="0" hangingPunct="0">
                        <a:lnSpc>
                          <a:spcPct val="90000"/>
                        </a:lnSpc>
                        <a:spcBef>
                          <a:spcPts val="500"/>
                        </a:spcBef>
                        <a:buFont typeface="Arial" charset="0"/>
                        <a:defRPr>
                          <a:solidFill>
                            <a:schemeClr val="tx1"/>
                          </a:solidFill>
                          <a:latin typeface="Arial" charset="0"/>
                          <a:ea typeface="Arial" charset="0"/>
                          <a:cs typeface="Arial" charset="0"/>
                        </a:defRPr>
                      </a:lvl2pPr>
                      <a:lvl3pPr eaLnBrk="0" hangingPunct="0">
                        <a:lnSpc>
                          <a:spcPct val="90000"/>
                        </a:lnSpc>
                        <a:spcBef>
                          <a:spcPts val="500"/>
                        </a:spcBef>
                        <a:defRPr sz="2000">
                          <a:solidFill>
                            <a:schemeClr val="tx1"/>
                          </a:solidFill>
                          <a:latin typeface="Arial" charset="0"/>
                          <a:ea typeface="Arial" charset="0"/>
                          <a:cs typeface="Arial" charset="0"/>
                        </a:defRPr>
                      </a:lvl3pPr>
                      <a:lvl4pPr eaLnBrk="0" hangingPunct="0">
                        <a:lnSpc>
                          <a:spcPct val="90000"/>
                        </a:lnSpc>
                        <a:spcBef>
                          <a:spcPts val="500"/>
                        </a:spcBef>
                        <a:defRPr sz="1400">
                          <a:solidFill>
                            <a:schemeClr val="tx1"/>
                          </a:solidFill>
                          <a:latin typeface="Arial" charset="0"/>
                          <a:ea typeface="Arial" charset="0"/>
                          <a:cs typeface="Arial" charset="0"/>
                        </a:defRPr>
                      </a:lvl4pPr>
                      <a:lvl5pPr eaLnBrk="0" hangingPunct="0">
                        <a:lnSpc>
                          <a:spcPct val="90000"/>
                        </a:lnSpc>
                        <a:spcBef>
                          <a:spcPts val="500"/>
                        </a:spcBef>
                        <a:defRPr sz="1400">
                          <a:solidFill>
                            <a:schemeClr val="tx1"/>
                          </a:solidFill>
                          <a:latin typeface="Arial" charset="0"/>
                          <a:ea typeface="Arial" charset="0"/>
                          <a:cs typeface="Arial" charset="0"/>
                        </a:defRPr>
                      </a:lvl5pPr>
                      <a:lvl6pPr marL="457200" eaLnBrk="0" fontAlgn="base" hangingPunct="0">
                        <a:lnSpc>
                          <a:spcPct val="90000"/>
                        </a:lnSpc>
                        <a:spcBef>
                          <a:spcPts val="500"/>
                        </a:spcBef>
                        <a:spcAft>
                          <a:spcPct val="0"/>
                        </a:spcAft>
                        <a:defRPr sz="1400">
                          <a:solidFill>
                            <a:schemeClr val="tx1"/>
                          </a:solidFill>
                          <a:latin typeface="Arial" charset="0"/>
                          <a:ea typeface="Arial" charset="0"/>
                          <a:cs typeface="Arial" charset="0"/>
                        </a:defRPr>
                      </a:lvl6pPr>
                      <a:lvl7pPr marL="914400" eaLnBrk="0" fontAlgn="base" hangingPunct="0">
                        <a:lnSpc>
                          <a:spcPct val="90000"/>
                        </a:lnSpc>
                        <a:spcBef>
                          <a:spcPts val="500"/>
                        </a:spcBef>
                        <a:spcAft>
                          <a:spcPct val="0"/>
                        </a:spcAft>
                        <a:defRPr sz="1400">
                          <a:solidFill>
                            <a:schemeClr val="tx1"/>
                          </a:solidFill>
                          <a:latin typeface="Arial" charset="0"/>
                          <a:ea typeface="Arial" charset="0"/>
                          <a:cs typeface="Arial" charset="0"/>
                        </a:defRPr>
                      </a:lvl7pPr>
                      <a:lvl8pPr marL="1371600" eaLnBrk="0" fontAlgn="base" hangingPunct="0">
                        <a:lnSpc>
                          <a:spcPct val="90000"/>
                        </a:lnSpc>
                        <a:spcBef>
                          <a:spcPts val="500"/>
                        </a:spcBef>
                        <a:spcAft>
                          <a:spcPct val="0"/>
                        </a:spcAft>
                        <a:defRPr sz="1400">
                          <a:solidFill>
                            <a:schemeClr val="tx1"/>
                          </a:solidFill>
                          <a:latin typeface="Arial" charset="0"/>
                          <a:ea typeface="Arial" charset="0"/>
                          <a:cs typeface="Arial" charset="0"/>
                        </a:defRPr>
                      </a:lvl8pPr>
                      <a:lvl9pPr marL="1828800" eaLnBrk="0" fontAlgn="base" hangingPunct="0">
                        <a:lnSpc>
                          <a:spcPct val="90000"/>
                        </a:lnSpc>
                        <a:spcBef>
                          <a:spcPts val="500"/>
                        </a:spcBef>
                        <a:spcAft>
                          <a:spcPct val="0"/>
                        </a:spcAft>
                        <a:defRPr sz="1400">
                          <a:solidFill>
                            <a:schemeClr val="tx1"/>
                          </a:solidFill>
                          <a:latin typeface="Arial" charset="0"/>
                          <a:ea typeface="Arial" charset="0"/>
                          <a:cs typeface="Arial" charset="0"/>
                        </a:defRPr>
                      </a:lvl9pPr>
                    </a:lstStyle>
                    <a:p>
                      <a:pPr algn="l">
                        <a:lnSpc>
                          <a:spcPct val="100000"/>
                        </a:lnSpc>
                      </a:pPr>
                      <a:r>
                        <a:rPr lang="en-US" sz="1200" b="1" i="0" kern="1200" dirty="0">
                          <a:solidFill>
                            <a:schemeClr val="bg1"/>
                          </a:solidFill>
                          <a:effectLst/>
                          <a:latin typeface="Lato Black" panose="020F0502020204030203" pitchFamily="34" charset="0"/>
                          <a:ea typeface="Lato Black" panose="020F0502020204030203" pitchFamily="34" charset="0"/>
                          <a:cs typeface="Lato Black" panose="020F0502020204030203" pitchFamily="34" charset="0"/>
                        </a:rPr>
                        <a:t>SESSION 5 – HANDS ON CLINICAL WORKSHOPS</a:t>
                      </a:r>
                    </a:p>
                  </a:txBody>
                  <a:tcPr marT="72000" marB="72000" anchor="ctr" horzOverflow="overflow">
                    <a:lnL w="3175" cap="flat" cmpd="sng" algn="ctr">
                      <a:solidFill>
                        <a:srgbClr val="014DA2"/>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6794C7"/>
                    </a:solidFill>
                  </a:tcPr>
                </a:tc>
                <a:extLst>
                  <a:ext uri="{0D108BD9-81ED-4DB2-BD59-A6C34878D82A}">
                    <a16:rowId xmlns:a16="http://schemas.microsoft.com/office/drawing/2014/main" val="2683998608"/>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595959"/>
                        </a:solidFill>
                        <a:effectLst/>
                        <a:latin typeface="Lato Light" panose="020F0502020204030203" pitchFamily="34" charset="0"/>
                        <a:ea typeface="Lato Light" panose="020F0502020204030203" pitchFamily="34" charset="0"/>
                        <a:cs typeface="Lato Light" panose="020F0502020204030203" pitchFamily="34" charset="0"/>
                      </a:endParaRPr>
                    </a:p>
                  </a:txBody>
                  <a:tcPr marT="72000" marB="72000" anchor="ctr" horzOverflow="overflow">
                    <a:lnL w="3175" cap="flat" cmpd="sng" algn="ctr">
                      <a:solidFill>
                        <a:schemeClr val="bg1"/>
                      </a:solidFill>
                      <a:prstDash val="solid"/>
                      <a:round/>
                      <a:headEnd type="none" w="med" len="med"/>
                      <a:tailEnd type="none" w="med" len="med"/>
                    </a:lnL>
                    <a:lnR w="3175" cap="flat" cmpd="sng" algn="ctr">
                      <a:solidFill>
                        <a:srgbClr val="014DA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algn="l">
                        <a:lnSpc>
                          <a:spcPct val="100000"/>
                        </a:lnSpc>
                      </a:pPr>
                      <a:r>
                        <a:rPr lang="en-US" sz="1000" b="0" i="0" kern="12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For example: 4 stations, 30 min per station,  2h total duration </a:t>
                      </a:r>
                      <a:br>
                        <a:rPr lang="en-US" sz="1000" b="0" i="0" kern="12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br>
                      <a:r>
                        <a:rPr lang="en-US" sz="1000" b="0" i="1" kern="1200" dirty="0">
                          <a:solidFill>
                            <a:srgbClr val="6794C7"/>
                          </a:solidFill>
                          <a:effectLst/>
                          <a:latin typeface="Lato Light" panose="020F0502020204030203" pitchFamily="34" charset="0"/>
                          <a:ea typeface="Lato Light" panose="020F0502020204030203" pitchFamily="34" charset="0"/>
                          <a:cs typeface="Lato Light" panose="020F0502020204030203" pitchFamily="34" charset="0"/>
                        </a:rPr>
                        <a:t>(Topics &amp; Demonstrators to be decided at the local level)</a:t>
                      </a:r>
                    </a:p>
                  </a:txBody>
                  <a:tcPr marT="72000" marB="72000" anchor="ctr">
                    <a:lnL w="3175" cap="flat" cmpd="sng" algn="ctr">
                      <a:solidFill>
                        <a:srgbClr val="014DA2"/>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74617849"/>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000" b="1" i="0" kern="1200" dirty="0">
                          <a:solidFill>
                            <a:schemeClr val="bg1"/>
                          </a:solidFill>
                          <a:effectLst/>
                          <a:latin typeface="Lato Black" panose="020F0502020204030203" pitchFamily="34" charset="0"/>
                          <a:ea typeface="Lato Black" panose="020F0502020204030203" pitchFamily="34" charset="0"/>
                          <a:cs typeface="Lato Black" panose="020F0502020204030203" pitchFamily="34" charset="0"/>
                        </a:rPr>
                        <a:t>18:45 – 19:00</a:t>
                      </a:r>
                      <a:endParaRPr kumimoji="0" lang="en-US" altLang="en-US" sz="1000" b="1" i="0" u="none" strike="noStrike" cap="none" normalizeH="0" baseline="0" dirty="0">
                        <a:ln>
                          <a:noFill/>
                        </a:ln>
                        <a:solidFill>
                          <a:srgbClr val="FFFFFF"/>
                        </a:solidFill>
                        <a:effectLst/>
                        <a:latin typeface="Lato Black" panose="020F0502020204030203" pitchFamily="34" charset="0"/>
                        <a:ea typeface="Lato Black" panose="020F0502020204030203" pitchFamily="34" charset="0"/>
                        <a:cs typeface="Lato Black" panose="020F0502020204030203" pitchFamily="34" charset="0"/>
                      </a:endParaRPr>
                    </a:p>
                  </a:txBody>
                  <a:tcPr marT="72000" marB="72000" anchor="ctr" horzOverflow="overflow">
                    <a:lnL w="3175" cap="flat" cmpd="sng" algn="ctr">
                      <a:solidFill>
                        <a:schemeClr val="bg1"/>
                      </a:solidFill>
                      <a:prstDash val="solid"/>
                      <a:round/>
                      <a:headEnd type="none" w="med" len="med"/>
                      <a:tailEnd type="none" w="med" len="med"/>
                    </a:lnL>
                    <a:lnR w="3175" cap="flat" cmpd="sng" algn="ctr">
                      <a:solidFill>
                        <a:srgbClr val="014DA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D87A5D"/>
                    </a:solid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US" sz="1200" b="1" i="0" kern="1200" dirty="0">
                          <a:solidFill>
                            <a:schemeClr val="bg1"/>
                          </a:solidFill>
                          <a:effectLst/>
                          <a:latin typeface="Lato Black" panose="020F0502020204030203" pitchFamily="34" charset="0"/>
                          <a:ea typeface="Lato Black" panose="020F0502020204030203" pitchFamily="34" charset="0"/>
                          <a:cs typeface="Lato Black" panose="020F0502020204030203" pitchFamily="34" charset="0"/>
                        </a:rPr>
                        <a:t>END OF E–DAY: QUESTIONS – COMMENTS – DISCUSSION</a:t>
                      </a:r>
                    </a:p>
                  </a:txBody>
                  <a:tcPr marT="72000" marB="72000" anchor="ctr" horzOverflow="overflow">
                    <a:lnL w="3175" cap="flat" cmpd="sng" algn="ctr">
                      <a:solidFill>
                        <a:srgbClr val="014DA2"/>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D87A5D"/>
                    </a:solidFill>
                  </a:tcPr>
                </a:tc>
                <a:extLst>
                  <a:ext uri="{0D108BD9-81ED-4DB2-BD59-A6C34878D82A}">
                    <a16:rowId xmlns:a16="http://schemas.microsoft.com/office/drawing/2014/main" val="2140055529"/>
                  </a:ext>
                </a:extLst>
              </a:tr>
            </a:tbl>
          </a:graphicData>
        </a:graphic>
      </p:graphicFrame>
      <p:sp>
        <p:nvSpPr>
          <p:cNvPr id="2" name="TextBox 1">
            <a:extLst>
              <a:ext uri="{FF2B5EF4-FFF2-40B4-BE49-F238E27FC236}">
                <a16:creationId xmlns:a16="http://schemas.microsoft.com/office/drawing/2014/main" id="{96A29E3B-DE2D-AE55-331D-C9608ED1D5AB}"/>
              </a:ext>
            </a:extLst>
          </p:cNvPr>
          <p:cNvSpPr txBox="1"/>
          <p:nvPr/>
        </p:nvSpPr>
        <p:spPr>
          <a:xfrm>
            <a:off x="179908" y="216073"/>
            <a:ext cx="4992456" cy="292388"/>
          </a:xfrm>
          <a:prstGeom prst="rect">
            <a:avLst/>
          </a:prstGeom>
          <a:noFill/>
        </p:spPr>
        <p:txBody>
          <a:bodyPr wrap="square" rtlCol="0">
            <a:spAutoFit/>
          </a:bodyPr>
          <a:lstStyle/>
          <a:p>
            <a:r>
              <a:rPr lang="en-IL" sz="1300" b="1" i="0" dirty="0">
                <a:solidFill>
                  <a:srgbClr val="005092"/>
                </a:solidFill>
                <a:latin typeface="Lato" panose="020F0502020204030203" pitchFamily="34" charset="0"/>
                <a:ea typeface="Lato" panose="020F0502020204030203" pitchFamily="34" charset="0"/>
                <a:cs typeface="Lato" panose="020F0502020204030203" pitchFamily="34" charset="0"/>
              </a:rPr>
              <a:t>Joining Hands for </a:t>
            </a:r>
            <a:r>
              <a:rPr lang="en-US" sz="1300" b="1" i="0" dirty="0">
                <a:solidFill>
                  <a:srgbClr val="005092"/>
                </a:solidFill>
                <a:latin typeface="Lato" panose="020F0502020204030203" pitchFamily="34" charset="0"/>
                <a:ea typeface="Lato" panose="020F0502020204030203" pitchFamily="34" charset="0"/>
                <a:cs typeface="Lato" panose="020F0502020204030203" pitchFamily="34" charset="0"/>
              </a:rPr>
              <a:t>a</a:t>
            </a:r>
            <a:r>
              <a:rPr lang="en-IL" sz="1300" b="1" i="0" dirty="0">
                <a:solidFill>
                  <a:srgbClr val="005092"/>
                </a:solidFill>
                <a:latin typeface="Lato" panose="020F0502020204030203" pitchFamily="34" charset="0"/>
                <a:ea typeface="Lato" panose="020F0502020204030203" pitchFamily="34" charset="0"/>
                <a:cs typeface="Lato" panose="020F0502020204030203" pitchFamily="34" charset="0"/>
              </a:rPr>
              <a:t> Pain Free Future Worldwide</a:t>
            </a:r>
          </a:p>
        </p:txBody>
      </p:sp>
      <p:sp>
        <p:nvSpPr>
          <p:cNvPr id="3" name="TextBox 2">
            <a:extLst>
              <a:ext uri="{FF2B5EF4-FFF2-40B4-BE49-F238E27FC236}">
                <a16:creationId xmlns:a16="http://schemas.microsoft.com/office/drawing/2014/main" id="{A2109D65-97D6-A916-4AF6-4E240E45364B}"/>
              </a:ext>
            </a:extLst>
          </p:cNvPr>
          <p:cNvSpPr txBox="1"/>
          <p:nvPr/>
        </p:nvSpPr>
        <p:spPr>
          <a:xfrm>
            <a:off x="191510" y="493864"/>
            <a:ext cx="3685998" cy="877163"/>
          </a:xfrm>
          <a:prstGeom prst="rect">
            <a:avLst/>
          </a:prstGeom>
          <a:noFill/>
        </p:spPr>
        <p:txBody>
          <a:bodyPr wrap="square" rtlCol="0">
            <a:spAutoFit/>
          </a:bodyPr>
          <a:lstStyle/>
          <a:p>
            <a:pPr>
              <a:lnSpc>
                <a:spcPct val="100000"/>
              </a:lnSpc>
            </a:pPr>
            <a:r>
              <a:rPr lang="en-US" sz="1700" b="1" i="0" u="none" strike="noStrike" kern="1200" dirty="0">
                <a:solidFill>
                  <a:schemeClr val="tx1"/>
                </a:solidFill>
                <a:effectLst/>
                <a:latin typeface="Lato" panose="020F0502020204030203" pitchFamily="34" charset="0"/>
                <a:ea typeface="Lato" panose="020F0502020204030203" pitchFamily="34" charset="0"/>
                <a:cs typeface="Lato" panose="020F0502020204030203" pitchFamily="34" charset="0"/>
              </a:rPr>
              <a:t>WORLD DAY OF REGIONAL ANAESTHESIA &amp; PAIN MEDICINE </a:t>
            </a:r>
          </a:p>
          <a:p>
            <a:pPr>
              <a:lnSpc>
                <a:spcPct val="100000"/>
              </a:lnSpc>
            </a:pPr>
            <a:r>
              <a:rPr lang="en-US" sz="1700" b="0" i="0" u="none" strike="noStrike" kern="12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3</a:t>
            </a:r>
            <a:r>
              <a:rPr lang="en-US" sz="1700" b="0" i="0" u="none" strike="noStrike" kern="1200" baseline="300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rd</a:t>
            </a:r>
            <a:r>
              <a:rPr lang="en-US" sz="1700" b="0" i="0" u="none" strike="noStrike" kern="12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 Edition</a:t>
            </a:r>
            <a:endParaRPr lang="en-IL" sz="1700" b="0" i="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5" name="TextBox 4">
            <a:extLst>
              <a:ext uri="{FF2B5EF4-FFF2-40B4-BE49-F238E27FC236}">
                <a16:creationId xmlns:a16="http://schemas.microsoft.com/office/drawing/2014/main" id="{37F144C7-CDF6-17A2-7659-0EBDA1C96086}"/>
              </a:ext>
            </a:extLst>
          </p:cNvPr>
          <p:cNvSpPr txBox="1"/>
          <p:nvPr/>
        </p:nvSpPr>
        <p:spPr>
          <a:xfrm>
            <a:off x="179908" y="1323513"/>
            <a:ext cx="4992456" cy="307777"/>
          </a:xfrm>
          <a:prstGeom prst="rect">
            <a:avLst/>
          </a:prstGeom>
          <a:noFill/>
        </p:spPr>
        <p:txBody>
          <a:bodyPr wrap="square" rtlCol="0">
            <a:spAutoFit/>
          </a:bodyPr>
          <a:lstStyle/>
          <a:p>
            <a:r>
              <a:rPr lang="en-IL" sz="1400" b="1" i="0" dirty="0">
                <a:solidFill>
                  <a:srgbClr val="2FB455"/>
                </a:solidFill>
                <a:latin typeface="Lato" panose="020F0502020204030203" pitchFamily="34" charset="0"/>
                <a:ea typeface="Lato" panose="020F0502020204030203" pitchFamily="34" charset="0"/>
                <a:cs typeface="Lato" panose="020F0502020204030203" pitchFamily="34" charset="0"/>
              </a:rPr>
              <a:t>Equity, Access, Relief </a:t>
            </a:r>
          </a:p>
        </p:txBody>
      </p:sp>
    </p:spTree>
    <p:extLst>
      <p:ext uri="{BB962C8B-B14F-4D97-AF65-F5344CB8AC3E}">
        <p14:creationId xmlns:p14="http://schemas.microsoft.com/office/powerpoint/2010/main" val="674863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black background with blue lines and dots&#10;&#10;Description automatically generated">
            <a:extLst>
              <a:ext uri="{FF2B5EF4-FFF2-40B4-BE49-F238E27FC236}">
                <a16:creationId xmlns:a16="http://schemas.microsoft.com/office/drawing/2014/main" id="{95F3D503-C2B5-B54A-F5C7-A123047C70DF}"/>
              </a:ext>
            </a:extLst>
          </p:cNvPr>
          <p:cNvPicPr>
            <a:picLocks noChangeAspect="1"/>
          </p:cNvPicPr>
          <p:nvPr/>
        </p:nvPicPr>
        <p:blipFill rotWithShape="1">
          <a:blip r:embed="rId2"/>
          <a:srcRect l="7827" b="24185"/>
          <a:stretch/>
        </p:blipFill>
        <p:spPr>
          <a:xfrm>
            <a:off x="0" y="4931597"/>
            <a:ext cx="7559675" cy="4510354"/>
          </a:xfrm>
          <a:prstGeom prst="rect">
            <a:avLst/>
          </a:prstGeom>
        </p:spPr>
      </p:pic>
      <p:pic>
        <p:nvPicPr>
          <p:cNvPr id="11" name="Picture 10" descr="A map of the world&#10;&#10;Description automatically generated">
            <a:extLst>
              <a:ext uri="{FF2B5EF4-FFF2-40B4-BE49-F238E27FC236}">
                <a16:creationId xmlns:a16="http://schemas.microsoft.com/office/drawing/2014/main" id="{CBBED768-E536-BE19-BB13-E9C695B34EE1}"/>
              </a:ext>
            </a:extLst>
          </p:cNvPr>
          <p:cNvPicPr>
            <a:picLocks noChangeAspect="1"/>
          </p:cNvPicPr>
          <p:nvPr/>
        </p:nvPicPr>
        <p:blipFill>
          <a:blip r:embed="rId3">
            <a:alphaModFix amt="70000"/>
          </a:blip>
          <a:stretch>
            <a:fillRect/>
          </a:stretch>
        </p:blipFill>
        <p:spPr>
          <a:xfrm>
            <a:off x="3681292" y="6606283"/>
            <a:ext cx="3878383" cy="3686403"/>
          </a:xfrm>
          <a:prstGeom prst="rect">
            <a:avLst/>
          </a:prstGeom>
        </p:spPr>
      </p:pic>
      <p:sp>
        <p:nvSpPr>
          <p:cNvPr id="3" name="Rounded Rectangle 7">
            <a:extLst>
              <a:ext uri="{FF2B5EF4-FFF2-40B4-BE49-F238E27FC236}">
                <a16:creationId xmlns:a16="http://schemas.microsoft.com/office/drawing/2014/main" id="{F721FE85-208E-17FC-CEDF-510990645750}"/>
              </a:ext>
            </a:extLst>
          </p:cNvPr>
          <p:cNvSpPr/>
          <p:nvPr/>
        </p:nvSpPr>
        <p:spPr>
          <a:xfrm>
            <a:off x="1569596" y="2282507"/>
            <a:ext cx="4420481" cy="327378"/>
          </a:xfrm>
          <a:prstGeom prst="round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1500" b="1" dirty="0">
                <a:latin typeface="Lato" panose="020F0502020204030203" pitchFamily="34" charset="0"/>
              </a:rPr>
              <a:t>Suggested discussion points</a:t>
            </a:r>
            <a:endParaRPr lang="en-IL" sz="1500" b="1" dirty="0">
              <a:highlight>
                <a:srgbClr val="014DA2"/>
              </a:highlight>
              <a:latin typeface="Lato" panose="020F0502020204030203" pitchFamily="34" charset="0"/>
            </a:endParaRPr>
          </a:p>
        </p:txBody>
      </p:sp>
      <p:sp>
        <p:nvSpPr>
          <p:cNvPr id="9" name="TextBox 8">
            <a:extLst>
              <a:ext uri="{FF2B5EF4-FFF2-40B4-BE49-F238E27FC236}">
                <a16:creationId xmlns:a16="http://schemas.microsoft.com/office/drawing/2014/main" id="{A5A7CB79-C024-54C0-F812-4F038BAA0C12}"/>
              </a:ext>
            </a:extLst>
          </p:cNvPr>
          <p:cNvSpPr txBox="1"/>
          <p:nvPr/>
        </p:nvSpPr>
        <p:spPr>
          <a:xfrm>
            <a:off x="1099840" y="3205874"/>
            <a:ext cx="6129567" cy="2600712"/>
          </a:xfrm>
          <a:prstGeom prst="rect">
            <a:avLst/>
          </a:prstGeom>
          <a:noFill/>
        </p:spPr>
        <p:txBody>
          <a:bodyPr wrap="square" rtlCol="0">
            <a:spAutoFit/>
          </a:bodyPr>
          <a:lstStyle/>
          <a:p>
            <a:pPr marL="263525" indent="-263525">
              <a:buFont typeface="+mj-lt"/>
              <a:buAutoNum type="arabicPeriod"/>
            </a:pPr>
            <a:r>
              <a:rPr lang="en-GB" sz="1300" dirty="0">
                <a:latin typeface="Lato" panose="020F0502020204030203" pitchFamily="34" charset="0"/>
              </a:rPr>
              <a:t>Methodology check – Were these trials large, multicentre, and pragmatic enough to change practice, or are they single-centre signals?</a:t>
            </a:r>
            <a:endParaRPr lang="el-GR" sz="1300" dirty="0">
              <a:latin typeface="Lato" panose="020F0502020204030203" pitchFamily="34" charset="0"/>
            </a:endParaRPr>
          </a:p>
          <a:p>
            <a:pPr marL="263525" lvl="0" indent="-263525">
              <a:spcBef>
                <a:spcPts val="600"/>
              </a:spcBef>
              <a:buFont typeface="+mj-lt"/>
              <a:buAutoNum type="arabicPeriod"/>
            </a:pPr>
            <a:r>
              <a:rPr lang="en-GB" sz="1300" dirty="0">
                <a:latin typeface="Lato" panose="020F0502020204030203" pitchFamily="34" charset="0"/>
              </a:rPr>
              <a:t>Block choice – Do the findings favour new fascial plane blocks over classics (e.g., paravertebral, plexus blocks), and should we adopt them?</a:t>
            </a:r>
            <a:endParaRPr lang="el-GR" sz="1300" dirty="0">
              <a:latin typeface="Lato" panose="020F0502020204030203" pitchFamily="34" charset="0"/>
            </a:endParaRPr>
          </a:p>
          <a:p>
            <a:pPr marL="263525" lvl="0" indent="-263525">
              <a:spcBef>
                <a:spcPts val="600"/>
              </a:spcBef>
              <a:buFont typeface="+mj-lt"/>
              <a:buAutoNum type="arabicPeriod"/>
            </a:pPr>
            <a:r>
              <a:rPr lang="en-GB" sz="1300" dirty="0">
                <a:latin typeface="Lato" panose="020F0502020204030203" pitchFamily="34" charset="0"/>
              </a:rPr>
              <a:t>Opioid-sparing evidence – How convincing is the data that RA reduces opioid use and improves recovery beyond the first 24 hours?</a:t>
            </a:r>
            <a:endParaRPr lang="el-GR" sz="1300" dirty="0">
              <a:latin typeface="Lato" panose="020F0502020204030203" pitchFamily="34" charset="0"/>
            </a:endParaRPr>
          </a:p>
          <a:p>
            <a:pPr marL="263525" lvl="0" indent="-263525">
              <a:spcBef>
                <a:spcPts val="600"/>
              </a:spcBef>
              <a:buFont typeface="+mj-lt"/>
              <a:buAutoNum type="arabicPeriod"/>
            </a:pPr>
            <a:r>
              <a:rPr lang="en-GB" sz="1300" dirty="0">
                <a:latin typeface="Lato" panose="020F0502020204030203" pitchFamily="34" charset="0"/>
              </a:rPr>
              <a:t>Implementation – What barriers (training, ultrasound access, equipment costs) might prevent us from translating this evidence into everyday care?</a:t>
            </a:r>
            <a:endParaRPr lang="el-GR" sz="1300" dirty="0">
              <a:latin typeface="Lato" panose="020F0502020204030203" pitchFamily="34" charset="0"/>
            </a:endParaRPr>
          </a:p>
          <a:p>
            <a:pPr marL="263525" lvl="0" indent="-263525">
              <a:spcBef>
                <a:spcPts val="600"/>
              </a:spcBef>
              <a:buFont typeface="+mj-lt"/>
              <a:buAutoNum type="arabicPeriod"/>
            </a:pPr>
            <a:r>
              <a:rPr lang="en-GB" sz="1300" dirty="0">
                <a:latin typeface="Lato" panose="020F0502020204030203" pitchFamily="34" charset="0"/>
              </a:rPr>
              <a:t>Equity &amp; sustainability – Do these papers consider LMIC contexts or environmental impact, and should that influence how we judge their importance</a:t>
            </a:r>
          </a:p>
        </p:txBody>
      </p:sp>
      <p:sp>
        <p:nvSpPr>
          <p:cNvPr id="14" name="Rounded Rectangle 7">
            <a:extLst>
              <a:ext uri="{FF2B5EF4-FFF2-40B4-BE49-F238E27FC236}">
                <a16:creationId xmlns:a16="http://schemas.microsoft.com/office/drawing/2014/main" id="{044D9CEB-BDE7-FF47-B8E6-ED578ECFDC0F}"/>
              </a:ext>
            </a:extLst>
          </p:cNvPr>
          <p:cNvSpPr/>
          <p:nvPr/>
        </p:nvSpPr>
        <p:spPr>
          <a:xfrm>
            <a:off x="803424" y="6014704"/>
            <a:ext cx="3595856" cy="327378"/>
          </a:xfrm>
          <a:prstGeom prst="roundRect">
            <a:avLst/>
          </a:prstGeom>
          <a:solidFill>
            <a:srgbClr val="014D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b="1" dirty="0">
                <a:latin typeface="Lato" panose="020F0502020204030203" pitchFamily="34" charset="0"/>
              </a:rPr>
              <a:t>Top Papers in Pain Medicine (2024–25)</a:t>
            </a:r>
          </a:p>
        </p:txBody>
      </p:sp>
      <p:sp>
        <p:nvSpPr>
          <p:cNvPr id="15" name="Rounded Rectangle 7">
            <a:extLst>
              <a:ext uri="{FF2B5EF4-FFF2-40B4-BE49-F238E27FC236}">
                <a16:creationId xmlns:a16="http://schemas.microsoft.com/office/drawing/2014/main" id="{8F792987-A9D7-EF22-DB33-2B2335CF5D33}"/>
              </a:ext>
            </a:extLst>
          </p:cNvPr>
          <p:cNvSpPr/>
          <p:nvPr/>
        </p:nvSpPr>
        <p:spPr>
          <a:xfrm>
            <a:off x="803424" y="2808548"/>
            <a:ext cx="3595856" cy="327378"/>
          </a:xfrm>
          <a:prstGeom prst="roundRect">
            <a:avLst/>
          </a:prstGeom>
          <a:solidFill>
            <a:srgbClr val="014D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b="1" dirty="0">
                <a:latin typeface="Lato" panose="020F0502020204030203" pitchFamily="34" charset="0"/>
              </a:rPr>
              <a:t>Top Papers in RA (2024-25)</a:t>
            </a:r>
          </a:p>
        </p:txBody>
      </p:sp>
      <p:sp>
        <p:nvSpPr>
          <p:cNvPr id="16" name="TextBox 15">
            <a:extLst>
              <a:ext uri="{FF2B5EF4-FFF2-40B4-BE49-F238E27FC236}">
                <a16:creationId xmlns:a16="http://schemas.microsoft.com/office/drawing/2014/main" id="{BDBC7FEF-6296-EB2A-1F95-F00383602D2B}"/>
              </a:ext>
            </a:extLst>
          </p:cNvPr>
          <p:cNvSpPr txBox="1"/>
          <p:nvPr/>
        </p:nvSpPr>
        <p:spPr>
          <a:xfrm>
            <a:off x="1099840" y="6466387"/>
            <a:ext cx="6129567" cy="3400931"/>
          </a:xfrm>
          <a:prstGeom prst="rect">
            <a:avLst/>
          </a:prstGeom>
          <a:noFill/>
        </p:spPr>
        <p:txBody>
          <a:bodyPr wrap="square" rtlCol="0">
            <a:spAutoFit/>
          </a:bodyPr>
          <a:lstStyle/>
          <a:p>
            <a:pPr marL="263525" lvl="0" indent="-263525">
              <a:spcBef>
                <a:spcPts val="600"/>
              </a:spcBef>
              <a:buFont typeface="+mj-lt"/>
              <a:buAutoNum type="arabicPeriod"/>
            </a:pPr>
            <a:r>
              <a:rPr lang="en-GB" sz="1300" dirty="0">
                <a:latin typeface="Lato" panose="020F0502020204030203" pitchFamily="34" charset="0"/>
              </a:rPr>
              <a:t>New drugs &amp; adjuvants – Which pharmacological advances (e.g., novel neuropathic agents, ketamine/</a:t>
            </a:r>
            <a:r>
              <a:rPr lang="en-GB" sz="1300" dirty="0" err="1">
                <a:latin typeface="Lato" panose="020F0502020204030203" pitchFamily="34" charset="0"/>
              </a:rPr>
              <a:t>esketamine</a:t>
            </a:r>
            <a:r>
              <a:rPr lang="en-GB" sz="1300" dirty="0">
                <a:latin typeface="Lato" panose="020F0502020204030203" pitchFamily="34" charset="0"/>
              </a:rPr>
              <a:t>, biologics) look truly practice-changing?</a:t>
            </a:r>
            <a:endParaRPr lang="el-GR" sz="1300" dirty="0">
              <a:latin typeface="Lato" panose="020F0502020204030203" pitchFamily="34" charset="0"/>
            </a:endParaRPr>
          </a:p>
          <a:p>
            <a:pPr marL="263525" lvl="0" indent="-263525">
              <a:spcBef>
                <a:spcPts val="600"/>
              </a:spcBef>
              <a:buFont typeface="+mj-lt"/>
              <a:buAutoNum type="arabicPeriod"/>
            </a:pPr>
            <a:r>
              <a:rPr lang="en-GB" sz="1300" dirty="0">
                <a:latin typeface="Lato" panose="020F0502020204030203" pitchFamily="34" charset="0"/>
              </a:rPr>
              <a:t>Interventional techniques – Are new RCTs on procedures (e.g., nerve ablation, neuromodulation, targeted drug delivery) robust enough to support wider uptake?</a:t>
            </a:r>
            <a:endParaRPr lang="el-GR" sz="1300" dirty="0">
              <a:latin typeface="Lato" panose="020F0502020204030203" pitchFamily="34" charset="0"/>
            </a:endParaRPr>
          </a:p>
          <a:p>
            <a:pPr marL="263525" lvl="0" indent="-263525">
              <a:spcBef>
                <a:spcPts val="600"/>
              </a:spcBef>
              <a:buFont typeface="+mj-lt"/>
              <a:buAutoNum type="arabicPeriod"/>
            </a:pPr>
            <a:r>
              <a:rPr lang="en-GB" sz="1300" dirty="0">
                <a:latin typeface="Lato" panose="020F0502020204030203" pitchFamily="34" charset="0"/>
              </a:rPr>
              <a:t>Chronic pain models – How do the studies address the biopsychosocial model — do they balance physical, psychological, and social outcomes?</a:t>
            </a:r>
            <a:endParaRPr lang="el-GR" sz="1300" dirty="0">
              <a:latin typeface="Lato" panose="020F0502020204030203" pitchFamily="34" charset="0"/>
            </a:endParaRPr>
          </a:p>
          <a:p>
            <a:pPr marL="263525" lvl="0" indent="-263525">
              <a:spcBef>
                <a:spcPts val="600"/>
              </a:spcBef>
              <a:buFont typeface="+mj-lt"/>
              <a:buAutoNum type="arabicPeriod"/>
            </a:pPr>
            <a:r>
              <a:rPr lang="en-GB" sz="1300" dirty="0">
                <a:latin typeface="Lato" panose="020F0502020204030203" pitchFamily="34" charset="0"/>
              </a:rPr>
              <a:t>Opioid stewardship – What’s new in opioid-sparing or opioid-optimising strategies for chronic pain, and how do these align with WHO’s agenda for equitable access?</a:t>
            </a:r>
            <a:endParaRPr lang="el-GR" sz="1300" dirty="0">
              <a:latin typeface="Lato" panose="020F0502020204030203" pitchFamily="34" charset="0"/>
            </a:endParaRPr>
          </a:p>
          <a:p>
            <a:pPr marL="263525" lvl="0" indent="-263525">
              <a:spcBef>
                <a:spcPts val="600"/>
              </a:spcBef>
              <a:buFont typeface="+mj-lt"/>
              <a:buAutoNum type="arabicPeriod"/>
            </a:pPr>
            <a:r>
              <a:rPr lang="en-GB" sz="1300" dirty="0">
                <a:latin typeface="Lato" panose="020F0502020204030203" pitchFamily="34" charset="0"/>
              </a:rPr>
              <a:t>Patient-centred outcomes – Did the studies report outcomes that matter to patients (function, QoL, return to work), or mainly surrogate measures (pain scores, drug use)?</a:t>
            </a:r>
            <a:endParaRPr lang="el-GR" sz="1300" dirty="0">
              <a:latin typeface="Lato" panose="020F0502020204030203" pitchFamily="34" charset="0"/>
            </a:endParaRPr>
          </a:p>
          <a:p>
            <a:endParaRPr lang="en-IL" sz="1300" dirty="0">
              <a:latin typeface="Lato" panose="020F0502020204030203" pitchFamily="34" charset="0"/>
              <a:ea typeface="Lato" panose="020F0502020204030203" pitchFamily="34" charset="0"/>
              <a:cs typeface="Lato" panose="020F0502020204030203" pitchFamily="34" charset="0"/>
            </a:endParaRPr>
          </a:p>
        </p:txBody>
      </p:sp>
      <p:sp>
        <p:nvSpPr>
          <p:cNvPr id="2" name="TextBox 1">
            <a:extLst>
              <a:ext uri="{FF2B5EF4-FFF2-40B4-BE49-F238E27FC236}">
                <a16:creationId xmlns:a16="http://schemas.microsoft.com/office/drawing/2014/main" id="{E81ACC58-BA18-EE94-FD57-6C0B742F1A1F}"/>
              </a:ext>
            </a:extLst>
          </p:cNvPr>
          <p:cNvSpPr txBox="1"/>
          <p:nvPr/>
        </p:nvSpPr>
        <p:spPr>
          <a:xfrm>
            <a:off x="179908" y="216073"/>
            <a:ext cx="4992456" cy="292388"/>
          </a:xfrm>
          <a:prstGeom prst="rect">
            <a:avLst/>
          </a:prstGeom>
          <a:noFill/>
        </p:spPr>
        <p:txBody>
          <a:bodyPr wrap="square" rtlCol="0">
            <a:spAutoFit/>
          </a:bodyPr>
          <a:lstStyle/>
          <a:p>
            <a:r>
              <a:rPr lang="en-IL" sz="1300" b="1" i="0" dirty="0">
                <a:solidFill>
                  <a:srgbClr val="005092"/>
                </a:solidFill>
                <a:latin typeface="Lato" panose="020F0502020204030203" pitchFamily="34" charset="0"/>
                <a:ea typeface="Lato" panose="020F0502020204030203" pitchFamily="34" charset="0"/>
                <a:cs typeface="Lato" panose="020F0502020204030203" pitchFamily="34" charset="0"/>
              </a:rPr>
              <a:t>Joining Hands for </a:t>
            </a:r>
            <a:r>
              <a:rPr lang="en-US" sz="1300" b="1" i="0" dirty="0">
                <a:solidFill>
                  <a:srgbClr val="005092"/>
                </a:solidFill>
                <a:latin typeface="Lato" panose="020F0502020204030203" pitchFamily="34" charset="0"/>
                <a:ea typeface="Lato" panose="020F0502020204030203" pitchFamily="34" charset="0"/>
                <a:cs typeface="Lato" panose="020F0502020204030203" pitchFamily="34" charset="0"/>
              </a:rPr>
              <a:t>a</a:t>
            </a:r>
            <a:r>
              <a:rPr lang="en-IL" sz="1300" b="1" i="0" dirty="0">
                <a:solidFill>
                  <a:srgbClr val="005092"/>
                </a:solidFill>
                <a:latin typeface="Lato" panose="020F0502020204030203" pitchFamily="34" charset="0"/>
                <a:ea typeface="Lato" panose="020F0502020204030203" pitchFamily="34" charset="0"/>
                <a:cs typeface="Lato" panose="020F0502020204030203" pitchFamily="34" charset="0"/>
              </a:rPr>
              <a:t> Pain Free Future Worldwide</a:t>
            </a:r>
          </a:p>
        </p:txBody>
      </p:sp>
      <p:sp>
        <p:nvSpPr>
          <p:cNvPr id="4" name="TextBox 3">
            <a:extLst>
              <a:ext uri="{FF2B5EF4-FFF2-40B4-BE49-F238E27FC236}">
                <a16:creationId xmlns:a16="http://schemas.microsoft.com/office/drawing/2014/main" id="{682BD2DE-85EB-B6DA-4328-1D5B42667430}"/>
              </a:ext>
            </a:extLst>
          </p:cNvPr>
          <p:cNvSpPr txBox="1"/>
          <p:nvPr/>
        </p:nvSpPr>
        <p:spPr>
          <a:xfrm>
            <a:off x="191510" y="493864"/>
            <a:ext cx="3685998" cy="877163"/>
          </a:xfrm>
          <a:prstGeom prst="rect">
            <a:avLst/>
          </a:prstGeom>
          <a:noFill/>
        </p:spPr>
        <p:txBody>
          <a:bodyPr wrap="square" rtlCol="0">
            <a:spAutoFit/>
          </a:bodyPr>
          <a:lstStyle/>
          <a:p>
            <a:pPr>
              <a:lnSpc>
                <a:spcPct val="100000"/>
              </a:lnSpc>
            </a:pPr>
            <a:r>
              <a:rPr lang="en-US" sz="1700" b="1" i="0" u="none" strike="noStrike" kern="1200" dirty="0">
                <a:solidFill>
                  <a:schemeClr val="tx1"/>
                </a:solidFill>
                <a:effectLst/>
                <a:latin typeface="Lato" panose="020F0502020204030203" pitchFamily="34" charset="0"/>
                <a:ea typeface="Lato" panose="020F0502020204030203" pitchFamily="34" charset="0"/>
                <a:cs typeface="Lato" panose="020F0502020204030203" pitchFamily="34" charset="0"/>
              </a:rPr>
              <a:t>WORLD DAY OF REGIONAL ANAESTHESIA &amp; PAIN MEDICINE </a:t>
            </a:r>
          </a:p>
          <a:p>
            <a:pPr>
              <a:lnSpc>
                <a:spcPct val="100000"/>
              </a:lnSpc>
            </a:pPr>
            <a:r>
              <a:rPr lang="en-US" sz="1700" b="0" i="0" u="none" strike="noStrike" kern="12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3</a:t>
            </a:r>
            <a:r>
              <a:rPr lang="en-US" sz="1700" b="0" i="0" u="none" strike="noStrike" kern="1200" baseline="300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rd</a:t>
            </a:r>
            <a:r>
              <a:rPr lang="en-US" sz="1700" b="0" i="0" u="none" strike="noStrike" kern="12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 Edition</a:t>
            </a:r>
            <a:endParaRPr lang="en-IL" sz="1700" b="0" i="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5" name="TextBox 4">
            <a:extLst>
              <a:ext uri="{FF2B5EF4-FFF2-40B4-BE49-F238E27FC236}">
                <a16:creationId xmlns:a16="http://schemas.microsoft.com/office/drawing/2014/main" id="{F6D57F7F-CE46-E65A-D764-38921ADCCD29}"/>
              </a:ext>
            </a:extLst>
          </p:cNvPr>
          <p:cNvSpPr txBox="1"/>
          <p:nvPr/>
        </p:nvSpPr>
        <p:spPr>
          <a:xfrm>
            <a:off x="179908" y="1323513"/>
            <a:ext cx="4992456" cy="307777"/>
          </a:xfrm>
          <a:prstGeom prst="rect">
            <a:avLst/>
          </a:prstGeom>
          <a:noFill/>
        </p:spPr>
        <p:txBody>
          <a:bodyPr wrap="square" rtlCol="0">
            <a:spAutoFit/>
          </a:bodyPr>
          <a:lstStyle/>
          <a:p>
            <a:r>
              <a:rPr lang="en-IL" sz="1400" b="1" i="0" dirty="0">
                <a:solidFill>
                  <a:srgbClr val="2FB455"/>
                </a:solidFill>
                <a:latin typeface="Lato" panose="020F0502020204030203" pitchFamily="34" charset="0"/>
                <a:ea typeface="Lato" panose="020F0502020204030203" pitchFamily="34" charset="0"/>
                <a:cs typeface="Lato" panose="020F0502020204030203" pitchFamily="34" charset="0"/>
              </a:rPr>
              <a:t>Equity, Access, Relief </a:t>
            </a:r>
          </a:p>
        </p:txBody>
      </p:sp>
    </p:spTree>
    <p:extLst>
      <p:ext uri="{BB962C8B-B14F-4D97-AF65-F5344CB8AC3E}">
        <p14:creationId xmlns:p14="http://schemas.microsoft.com/office/powerpoint/2010/main" val="2075234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A8702C-DCA3-E6A3-DB5B-FAC97BC45D6A}"/>
              </a:ext>
            </a:extLst>
          </p:cNvPr>
          <p:cNvSpPr txBox="1"/>
          <p:nvPr/>
        </p:nvSpPr>
        <p:spPr>
          <a:xfrm>
            <a:off x="0" y="2380301"/>
            <a:ext cx="7559675" cy="446276"/>
          </a:xfrm>
          <a:prstGeom prst="rect">
            <a:avLst/>
          </a:prstGeom>
          <a:noFill/>
        </p:spPr>
        <p:txBody>
          <a:bodyPr wrap="square" rtlCol="0">
            <a:spAutoFit/>
          </a:bodyPr>
          <a:lstStyle/>
          <a:p>
            <a:pPr algn="ctr"/>
            <a:r>
              <a:rPr lang="en-US" sz="2300" b="1" dirty="0">
                <a:solidFill>
                  <a:srgbClr val="0C4DA3"/>
                </a:solidFill>
                <a:effectLst/>
                <a:latin typeface="Lato Black" panose="020F0502020204030203" pitchFamily="34" charset="0"/>
                <a:ea typeface="Lato Black" panose="020F0502020204030203" pitchFamily="34" charset="0"/>
                <a:cs typeface="Lato Black" panose="020F0502020204030203" pitchFamily="34" charset="0"/>
              </a:rPr>
              <a:t>NOTES</a:t>
            </a:r>
          </a:p>
        </p:txBody>
      </p:sp>
      <p:grpSp>
        <p:nvGrpSpPr>
          <p:cNvPr id="22" name="Group 21">
            <a:extLst>
              <a:ext uri="{FF2B5EF4-FFF2-40B4-BE49-F238E27FC236}">
                <a16:creationId xmlns:a16="http://schemas.microsoft.com/office/drawing/2014/main" id="{B366BD29-AD96-1E5C-9575-260FBB20B4F4}"/>
              </a:ext>
            </a:extLst>
          </p:cNvPr>
          <p:cNvGrpSpPr/>
          <p:nvPr/>
        </p:nvGrpSpPr>
        <p:grpSpPr>
          <a:xfrm>
            <a:off x="421393" y="3352801"/>
            <a:ext cx="6716889" cy="5644444"/>
            <a:chOff x="421393" y="3251200"/>
            <a:chExt cx="6716889" cy="5644444"/>
          </a:xfrm>
        </p:grpSpPr>
        <p:cxnSp>
          <p:nvCxnSpPr>
            <p:cNvPr id="4" name="Straight Connector 3">
              <a:extLst>
                <a:ext uri="{FF2B5EF4-FFF2-40B4-BE49-F238E27FC236}">
                  <a16:creationId xmlns:a16="http://schemas.microsoft.com/office/drawing/2014/main" id="{1DB1B4E5-7A3C-63A6-5988-1CD8C5D104D7}"/>
                </a:ext>
              </a:extLst>
            </p:cNvPr>
            <p:cNvCxnSpPr>
              <a:cxnSpLocks/>
            </p:cNvCxnSpPr>
            <p:nvPr/>
          </p:nvCxnSpPr>
          <p:spPr>
            <a:xfrm>
              <a:off x="421393" y="3251200"/>
              <a:ext cx="6716889" cy="0"/>
            </a:xfrm>
            <a:prstGeom prst="line">
              <a:avLst/>
            </a:prstGeom>
            <a:ln w="63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D93CD49-8805-A6A5-2FD0-0344CEED4DCA}"/>
                </a:ext>
              </a:extLst>
            </p:cNvPr>
            <p:cNvCxnSpPr>
              <a:cxnSpLocks/>
            </p:cNvCxnSpPr>
            <p:nvPr/>
          </p:nvCxnSpPr>
          <p:spPr>
            <a:xfrm>
              <a:off x="421393" y="3654375"/>
              <a:ext cx="6716889" cy="0"/>
            </a:xfrm>
            <a:prstGeom prst="line">
              <a:avLst/>
            </a:prstGeom>
            <a:ln w="63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5F628D6-170C-EE85-621D-79B30AFA52DE}"/>
                </a:ext>
              </a:extLst>
            </p:cNvPr>
            <p:cNvCxnSpPr>
              <a:cxnSpLocks/>
            </p:cNvCxnSpPr>
            <p:nvPr/>
          </p:nvCxnSpPr>
          <p:spPr>
            <a:xfrm>
              <a:off x="421393" y="4057550"/>
              <a:ext cx="6716889" cy="0"/>
            </a:xfrm>
            <a:prstGeom prst="line">
              <a:avLst/>
            </a:prstGeom>
            <a:ln w="63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9DD3689-F41D-463F-0FBE-C0461ACF2368}"/>
                </a:ext>
              </a:extLst>
            </p:cNvPr>
            <p:cNvCxnSpPr>
              <a:cxnSpLocks/>
            </p:cNvCxnSpPr>
            <p:nvPr/>
          </p:nvCxnSpPr>
          <p:spPr>
            <a:xfrm>
              <a:off x="421393" y="4460725"/>
              <a:ext cx="6716889" cy="0"/>
            </a:xfrm>
            <a:prstGeom prst="line">
              <a:avLst/>
            </a:prstGeom>
            <a:ln w="63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E122932-6662-0216-35E6-5C72205E2FFE}"/>
                </a:ext>
              </a:extLst>
            </p:cNvPr>
            <p:cNvCxnSpPr>
              <a:cxnSpLocks/>
            </p:cNvCxnSpPr>
            <p:nvPr/>
          </p:nvCxnSpPr>
          <p:spPr>
            <a:xfrm>
              <a:off x="421393" y="4863900"/>
              <a:ext cx="6716889" cy="0"/>
            </a:xfrm>
            <a:prstGeom prst="line">
              <a:avLst/>
            </a:prstGeom>
            <a:ln w="63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9711273-FB3C-204B-9B04-0601552A9492}"/>
                </a:ext>
              </a:extLst>
            </p:cNvPr>
            <p:cNvCxnSpPr>
              <a:cxnSpLocks/>
            </p:cNvCxnSpPr>
            <p:nvPr/>
          </p:nvCxnSpPr>
          <p:spPr>
            <a:xfrm>
              <a:off x="421393" y="5267075"/>
              <a:ext cx="6716889" cy="0"/>
            </a:xfrm>
            <a:prstGeom prst="line">
              <a:avLst/>
            </a:prstGeom>
            <a:ln w="63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86E6BF2-D458-59F9-21F7-B9866535536C}"/>
                </a:ext>
              </a:extLst>
            </p:cNvPr>
            <p:cNvCxnSpPr>
              <a:cxnSpLocks/>
            </p:cNvCxnSpPr>
            <p:nvPr/>
          </p:nvCxnSpPr>
          <p:spPr>
            <a:xfrm>
              <a:off x="421393" y="5670250"/>
              <a:ext cx="6716889" cy="0"/>
            </a:xfrm>
            <a:prstGeom prst="line">
              <a:avLst/>
            </a:prstGeom>
            <a:ln w="63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A6A1246-89DD-4FB2-8C87-D11ECA77F5D3}"/>
                </a:ext>
              </a:extLst>
            </p:cNvPr>
            <p:cNvCxnSpPr>
              <a:cxnSpLocks/>
            </p:cNvCxnSpPr>
            <p:nvPr/>
          </p:nvCxnSpPr>
          <p:spPr>
            <a:xfrm>
              <a:off x="421393" y="6073425"/>
              <a:ext cx="6716889" cy="0"/>
            </a:xfrm>
            <a:prstGeom prst="line">
              <a:avLst/>
            </a:prstGeom>
            <a:ln w="63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65625F2-6D30-B5EE-D984-BFA1663E08B5}"/>
                </a:ext>
              </a:extLst>
            </p:cNvPr>
            <p:cNvCxnSpPr>
              <a:cxnSpLocks/>
            </p:cNvCxnSpPr>
            <p:nvPr/>
          </p:nvCxnSpPr>
          <p:spPr>
            <a:xfrm>
              <a:off x="421393" y="6476600"/>
              <a:ext cx="6716889" cy="0"/>
            </a:xfrm>
            <a:prstGeom prst="line">
              <a:avLst/>
            </a:prstGeom>
            <a:ln w="63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03749D1-87FA-4C4D-32FA-F414ABCBB4B1}"/>
                </a:ext>
              </a:extLst>
            </p:cNvPr>
            <p:cNvCxnSpPr>
              <a:cxnSpLocks/>
            </p:cNvCxnSpPr>
            <p:nvPr/>
          </p:nvCxnSpPr>
          <p:spPr>
            <a:xfrm>
              <a:off x="421393" y="6879775"/>
              <a:ext cx="6716889" cy="0"/>
            </a:xfrm>
            <a:prstGeom prst="line">
              <a:avLst/>
            </a:prstGeom>
            <a:ln w="63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0181997-9A4C-D8B2-F4D9-53E550DF126D}"/>
                </a:ext>
              </a:extLst>
            </p:cNvPr>
            <p:cNvCxnSpPr>
              <a:cxnSpLocks/>
            </p:cNvCxnSpPr>
            <p:nvPr/>
          </p:nvCxnSpPr>
          <p:spPr>
            <a:xfrm>
              <a:off x="421393" y="7282950"/>
              <a:ext cx="6716889" cy="0"/>
            </a:xfrm>
            <a:prstGeom prst="line">
              <a:avLst/>
            </a:prstGeom>
            <a:ln w="63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F100A86-51A2-EE2D-F2D5-3FAE1A144DB0}"/>
                </a:ext>
              </a:extLst>
            </p:cNvPr>
            <p:cNvCxnSpPr>
              <a:cxnSpLocks/>
            </p:cNvCxnSpPr>
            <p:nvPr/>
          </p:nvCxnSpPr>
          <p:spPr>
            <a:xfrm>
              <a:off x="421393" y="7686125"/>
              <a:ext cx="6716889" cy="0"/>
            </a:xfrm>
            <a:prstGeom prst="line">
              <a:avLst/>
            </a:prstGeom>
            <a:ln w="63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D448A6C-9002-29AC-638B-FBC4224F6603}"/>
                </a:ext>
              </a:extLst>
            </p:cNvPr>
            <p:cNvCxnSpPr>
              <a:cxnSpLocks/>
            </p:cNvCxnSpPr>
            <p:nvPr/>
          </p:nvCxnSpPr>
          <p:spPr>
            <a:xfrm>
              <a:off x="421393" y="8089300"/>
              <a:ext cx="6716889" cy="0"/>
            </a:xfrm>
            <a:prstGeom prst="line">
              <a:avLst/>
            </a:prstGeom>
            <a:ln w="63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3CE33DF-4E39-E9A0-0798-55EEAEC5AC99}"/>
                </a:ext>
              </a:extLst>
            </p:cNvPr>
            <p:cNvCxnSpPr>
              <a:cxnSpLocks/>
            </p:cNvCxnSpPr>
            <p:nvPr/>
          </p:nvCxnSpPr>
          <p:spPr>
            <a:xfrm>
              <a:off x="421393" y="8492475"/>
              <a:ext cx="6716889" cy="0"/>
            </a:xfrm>
            <a:prstGeom prst="line">
              <a:avLst/>
            </a:prstGeom>
            <a:ln w="63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A5F2FF0-8EF1-E97D-0B44-3AC5B805F267}"/>
                </a:ext>
              </a:extLst>
            </p:cNvPr>
            <p:cNvCxnSpPr>
              <a:cxnSpLocks/>
            </p:cNvCxnSpPr>
            <p:nvPr/>
          </p:nvCxnSpPr>
          <p:spPr>
            <a:xfrm>
              <a:off x="421393" y="8895644"/>
              <a:ext cx="6716889" cy="0"/>
            </a:xfrm>
            <a:prstGeom prst="line">
              <a:avLst/>
            </a:prstGeom>
            <a:ln w="63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0F064AE8-75D2-BAE2-80C1-66A00A6BFC84}"/>
              </a:ext>
            </a:extLst>
          </p:cNvPr>
          <p:cNvSpPr txBox="1"/>
          <p:nvPr/>
        </p:nvSpPr>
        <p:spPr>
          <a:xfrm>
            <a:off x="179908" y="216073"/>
            <a:ext cx="4992456" cy="292388"/>
          </a:xfrm>
          <a:prstGeom prst="rect">
            <a:avLst/>
          </a:prstGeom>
          <a:noFill/>
        </p:spPr>
        <p:txBody>
          <a:bodyPr wrap="square" rtlCol="0">
            <a:spAutoFit/>
          </a:bodyPr>
          <a:lstStyle/>
          <a:p>
            <a:r>
              <a:rPr lang="en-IL" sz="1300" b="1" i="0" dirty="0">
                <a:solidFill>
                  <a:srgbClr val="005092"/>
                </a:solidFill>
                <a:latin typeface="Lato" panose="020F0502020204030203" pitchFamily="34" charset="0"/>
                <a:ea typeface="Lato" panose="020F0502020204030203" pitchFamily="34" charset="0"/>
                <a:cs typeface="Lato" panose="020F0502020204030203" pitchFamily="34" charset="0"/>
              </a:rPr>
              <a:t>Joining Hands for </a:t>
            </a:r>
            <a:r>
              <a:rPr lang="en-US" sz="1300" b="1" i="0" dirty="0">
                <a:solidFill>
                  <a:srgbClr val="005092"/>
                </a:solidFill>
                <a:latin typeface="Lato" panose="020F0502020204030203" pitchFamily="34" charset="0"/>
                <a:ea typeface="Lato" panose="020F0502020204030203" pitchFamily="34" charset="0"/>
                <a:cs typeface="Lato" panose="020F0502020204030203" pitchFamily="34" charset="0"/>
              </a:rPr>
              <a:t>a</a:t>
            </a:r>
            <a:r>
              <a:rPr lang="en-IL" sz="1300" b="1" i="0" dirty="0">
                <a:solidFill>
                  <a:srgbClr val="005092"/>
                </a:solidFill>
                <a:latin typeface="Lato" panose="020F0502020204030203" pitchFamily="34" charset="0"/>
                <a:ea typeface="Lato" panose="020F0502020204030203" pitchFamily="34" charset="0"/>
                <a:cs typeface="Lato" panose="020F0502020204030203" pitchFamily="34" charset="0"/>
              </a:rPr>
              <a:t> Pain Free Future Worldwide</a:t>
            </a:r>
          </a:p>
        </p:txBody>
      </p:sp>
      <p:sp>
        <p:nvSpPr>
          <p:cNvPr id="5" name="TextBox 4">
            <a:extLst>
              <a:ext uri="{FF2B5EF4-FFF2-40B4-BE49-F238E27FC236}">
                <a16:creationId xmlns:a16="http://schemas.microsoft.com/office/drawing/2014/main" id="{7DC5B114-E3C8-F565-08FB-38202F82B894}"/>
              </a:ext>
            </a:extLst>
          </p:cNvPr>
          <p:cNvSpPr txBox="1"/>
          <p:nvPr/>
        </p:nvSpPr>
        <p:spPr>
          <a:xfrm>
            <a:off x="191510" y="493864"/>
            <a:ext cx="3685998" cy="877163"/>
          </a:xfrm>
          <a:prstGeom prst="rect">
            <a:avLst/>
          </a:prstGeom>
          <a:noFill/>
        </p:spPr>
        <p:txBody>
          <a:bodyPr wrap="square" rtlCol="0">
            <a:spAutoFit/>
          </a:bodyPr>
          <a:lstStyle/>
          <a:p>
            <a:pPr>
              <a:lnSpc>
                <a:spcPct val="100000"/>
              </a:lnSpc>
            </a:pPr>
            <a:r>
              <a:rPr lang="en-US" sz="1700" b="1" i="0" u="none" strike="noStrike" kern="1200" dirty="0">
                <a:solidFill>
                  <a:schemeClr val="tx1"/>
                </a:solidFill>
                <a:effectLst/>
                <a:latin typeface="Lato" panose="020F0502020204030203" pitchFamily="34" charset="0"/>
                <a:ea typeface="Lato" panose="020F0502020204030203" pitchFamily="34" charset="0"/>
                <a:cs typeface="Lato" panose="020F0502020204030203" pitchFamily="34" charset="0"/>
              </a:rPr>
              <a:t>WORLD DAY OF REGIONAL ANAESTHESIA &amp; PAIN MEDICINE </a:t>
            </a:r>
          </a:p>
          <a:p>
            <a:pPr>
              <a:lnSpc>
                <a:spcPct val="100000"/>
              </a:lnSpc>
            </a:pPr>
            <a:r>
              <a:rPr lang="en-US" sz="1700" b="0" i="0" u="none" strike="noStrike" kern="12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3</a:t>
            </a:r>
            <a:r>
              <a:rPr lang="en-US" sz="1700" b="0" i="0" u="none" strike="noStrike" kern="1200" baseline="300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rd</a:t>
            </a:r>
            <a:r>
              <a:rPr lang="en-US" sz="1700" b="0" i="0" u="none" strike="noStrike" kern="12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 Edition</a:t>
            </a:r>
            <a:endParaRPr lang="en-IL" sz="1700" b="0" i="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6" name="TextBox 5">
            <a:extLst>
              <a:ext uri="{FF2B5EF4-FFF2-40B4-BE49-F238E27FC236}">
                <a16:creationId xmlns:a16="http://schemas.microsoft.com/office/drawing/2014/main" id="{631AB8FA-1434-3575-17AE-6BAA3889C339}"/>
              </a:ext>
            </a:extLst>
          </p:cNvPr>
          <p:cNvSpPr txBox="1"/>
          <p:nvPr/>
        </p:nvSpPr>
        <p:spPr>
          <a:xfrm>
            <a:off x="179908" y="1323513"/>
            <a:ext cx="4992456" cy="307777"/>
          </a:xfrm>
          <a:prstGeom prst="rect">
            <a:avLst/>
          </a:prstGeom>
          <a:noFill/>
        </p:spPr>
        <p:txBody>
          <a:bodyPr wrap="square" rtlCol="0">
            <a:spAutoFit/>
          </a:bodyPr>
          <a:lstStyle/>
          <a:p>
            <a:r>
              <a:rPr lang="en-IL" sz="1400" b="1" i="0" dirty="0">
                <a:solidFill>
                  <a:srgbClr val="2FB455"/>
                </a:solidFill>
                <a:latin typeface="Lato" panose="020F0502020204030203" pitchFamily="34" charset="0"/>
                <a:ea typeface="Lato" panose="020F0502020204030203" pitchFamily="34" charset="0"/>
                <a:cs typeface="Lato" panose="020F0502020204030203" pitchFamily="34" charset="0"/>
              </a:rPr>
              <a:t>Equity, Access, Relief </a:t>
            </a:r>
          </a:p>
        </p:txBody>
      </p:sp>
    </p:spTree>
    <p:extLst>
      <p:ext uri="{BB962C8B-B14F-4D97-AF65-F5344CB8AC3E}">
        <p14:creationId xmlns:p14="http://schemas.microsoft.com/office/powerpoint/2010/main" val="9511436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7A153D18488D41B84BCF61F7B4742A" ma:contentTypeVersion="14" ma:contentTypeDescription="Create a new document." ma:contentTypeScope="" ma:versionID="e24496de591f2f2b1dc041d2ad56fd7d">
  <xsd:schema xmlns:xsd="http://www.w3.org/2001/XMLSchema" xmlns:xs="http://www.w3.org/2001/XMLSchema" xmlns:p="http://schemas.microsoft.com/office/2006/metadata/properties" xmlns:ns2="3ebb8b0d-0eab-488e-b3eb-a428e4a96fae" xmlns:ns3="ff18b9cc-ded0-4ebe-9257-81f2d7204fba" targetNamespace="http://schemas.microsoft.com/office/2006/metadata/properties" ma:root="true" ma:fieldsID="86e1242d265644a7edc979ada5288de9" ns2:_="" ns3:_="">
    <xsd:import namespace="3ebb8b0d-0eab-488e-b3eb-a428e4a96fae"/>
    <xsd:import namespace="ff18b9cc-ded0-4ebe-9257-81f2d7204fb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ServiceSearchProperties" minOccurs="0"/>
                <xsd:element ref="ns2:MediaLengthInSeconds" minOccurs="0"/>
                <xsd:element ref="ns2:N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bb8b0d-0eab-488e-b3eb-a428e4a96f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970b4d2e-32ae-453f-912f-90dc9e3851e2"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No" ma:index="21" nillable="true" ma:displayName="No" ma:format="Dropdown" ma:internalName="No"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ff18b9cc-ded0-4ebe-9257-81f2d7204fba"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646a5a84-13d6-4638-aa6d-e432a4b41c34}" ma:internalName="TaxCatchAll" ma:showField="CatchAllData" ma:web="ff18b9cc-ded0-4ebe-9257-81f2d7204f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ebb8b0d-0eab-488e-b3eb-a428e4a96fae">
      <Terms xmlns="http://schemas.microsoft.com/office/infopath/2007/PartnerControls"/>
    </lcf76f155ced4ddcb4097134ff3c332f>
    <TaxCatchAll xmlns="ff18b9cc-ded0-4ebe-9257-81f2d7204fba" xsi:nil="true"/>
    <No xmlns="3ebb8b0d-0eab-488e-b3eb-a428e4a96fae" xsi:nil="true"/>
  </documentManagement>
</p:properties>
</file>

<file path=customXml/itemProps1.xml><?xml version="1.0" encoding="utf-8"?>
<ds:datastoreItem xmlns:ds="http://schemas.openxmlformats.org/officeDocument/2006/customXml" ds:itemID="{E8A92953-D27C-4D86-8532-075C978014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bb8b0d-0eab-488e-b3eb-a428e4a96fae"/>
    <ds:schemaRef ds:uri="ff18b9cc-ded0-4ebe-9257-81f2d7204f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1C01B87-6CE5-4745-A67D-7C78CF0B69D6}">
  <ds:schemaRefs>
    <ds:schemaRef ds:uri="http://schemas.microsoft.com/sharepoint/v3/contenttype/forms"/>
  </ds:schemaRefs>
</ds:datastoreItem>
</file>

<file path=customXml/itemProps3.xml><?xml version="1.0" encoding="utf-8"?>
<ds:datastoreItem xmlns:ds="http://schemas.openxmlformats.org/officeDocument/2006/customXml" ds:itemID="{50605F04-84F9-40FC-ADC8-3F6B6D75EF69}">
  <ds:schemaRefs>
    <ds:schemaRef ds:uri="http://schemas.microsoft.com/office/2006/metadata/properties"/>
    <ds:schemaRef ds:uri="http://schemas.microsoft.com/office/infopath/2007/PartnerControls"/>
    <ds:schemaRef ds:uri="3ebb8b0d-0eab-488e-b3eb-a428e4a96fae"/>
    <ds:schemaRef ds:uri="ff18b9cc-ded0-4ebe-9257-81f2d7204fba"/>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2900</TotalTime>
  <Words>1701</Words>
  <Application>Microsoft Office PowerPoint</Application>
  <PresentationFormat>Custom</PresentationFormat>
  <Paragraphs>188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Neal Gontmakher</dc:creator>
  <cp:lastModifiedBy>Elsa Pikramenou</cp:lastModifiedBy>
  <cp:revision>22</cp:revision>
  <dcterms:created xsi:type="dcterms:W3CDTF">2023-11-09T20:53:11Z</dcterms:created>
  <dcterms:modified xsi:type="dcterms:W3CDTF">2025-10-31T11:33:11Z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0x0101003C7A153D18488D41B84BCF61F7B4742A</vt:lpwstr>
  </property>
</Properties>
</file>